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9144000"/>
  <p:notesSz cx="6858000" cy="9144000"/>
  <p:embeddedFontLst>
    <p:embeddedFont>
      <p:font typeface="Garamond"/>
      <p:regular r:id="rId66"/>
      <p:bold r:id="rId67"/>
      <p:italic r:id="rId68"/>
      <p:boldItalic r:id="rId69"/>
    </p:embeddedFont>
    <p:embeddedFont>
      <p:font typeface="Tahoma"/>
      <p:regular r:id="rId70"/>
      <p:bold r:id="rId71"/>
    </p:embeddedFont>
    <p:embeddedFont>
      <p:font typeface="Quattrocento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86A178-1BBE-4AC6-9F17-6A31AEE6E1C0}">
  <a:tblStyle styleId="{2686A178-1BBE-4AC6-9F17-6A31AEE6E1C0}"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QuattrocentoSans-bold.fntdata"/><Relationship Id="rId72" Type="http://schemas.openxmlformats.org/officeDocument/2006/relationships/font" Target="fonts/QuattrocentoSans-regular.fntdata"/><Relationship Id="rId31" Type="http://schemas.openxmlformats.org/officeDocument/2006/relationships/slide" Target="slides/slide25.xml"/><Relationship Id="rId75" Type="http://schemas.openxmlformats.org/officeDocument/2006/relationships/font" Target="fonts/QuattrocentoSans-boldItalic.fntdata"/><Relationship Id="rId30" Type="http://schemas.openxmlformats.org/officeDocument/2006/relationships/slide" Target="slides/slide24.xml"/><Relationship Id="rId74" Type="http://schemas.openxmlformats.org/officeDocument/2006/relationships/font" Target="fonts/Quattrocento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Tahoma-bold.fntdata"/><Relationship Id="rId70" Type="http://schemas.openxmlformats.org/officeDocument/2006/relationships/font" Target="fonts/Tahom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Garamond-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Garamond-italic.fntdata"/><Relationship Id="rId23" Type="http://schemas.openxmlformats.org/officeDocument/2006/relationships/slide" Target="slides/slide17.xml"/><Relationship Id="rId67" Type="http://schemas.openxmlformats.org/officeDocument/2006/relationships/font" Target="fonts/Garamon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Garamon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4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32.jpg"/><Relationship Id="rId6"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3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5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50.png"/><Relationship Id="rId5" Type="http://schemas.openxmlformats.org/officeDocument/2006/relationships/image" Target="../media/image45.jpg"/><Relationship Id="rId6" Type="http://schemas.openxmlformats.org/officeDocument/2006/relationships/image" Target="../media/image44.jpg"/><Relationship Id="rId7" Type="http://schemas.openxmlformats.org/officeDocument/2006/relationships/image" Target="../media/image39.png"/><Relationship Id="rId8" Type="http://schemas.openxmlformats.org/officeDocument/2006/relationships/image" Target="../media/image4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6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64.png"/><Relationship Id="rId5" Type="http://schemas.openxmlformats.org/officeDocument/2006/relationships/image" Target="../media/image6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2.gif"/><Relationship Id="rId4" Type="http://schemas.openxmlformats.org/officeDocument/2006/relationships/image" Target="../media/image12.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58.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52.png"/><Relationship Id="rId5" Type="http://schemas.openxmlformats.org/officeDocument/2006/relationships/image" Target="../media/image63.png"/><Relationship Id="rId6" Type="http://schemas.openxmlformats.org/officeDocument/2006/relationships/image" Target="../media/image6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59.png"/><Relationship Id="rId5"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74.png"/><Relationship Id="rId5"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79.png"/><Relationship Id="rId5"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81.png"/><Relationship Id="rId5"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73.png"/><Relationship Id="rId5"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0.jpg"/><Relationship Id="rId4" Type="http://schemas.openxmlformats.org/officeDocument/2006/relationships/image" Target="../media/image12.png"/><Relationship Id="rId5"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84.png"/><Relationship Id="rId5" Type="http://schemas.openxmlformats.org/officeDocument/2006/relationships/image" Target="../media/image8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2.png"/><Relationship Id="rId4" Type="http://schemas.openxmlformats.org/officeDocument/2006/relationships/image" Target="../media/image91.png"/><Relationship Id="rId5" Type="http://schemas.openxmlformats.org/officeDocument/2006/relationships/image" Target="../media/image9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image" Target="../media/image99.png"/><Relationship Id="rId5" Type="http://schemas.openxmlformats.org/officeDocument/2006/relationships/image" Target="../media/image8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87.png"/><Relationship Id="rId5"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2.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92.png"/><Relationship Id="rId5"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2.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93.png"/><Relationship Id="rId5"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103.png"/><Relationship Id="rId5"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png"/><Relationship Id="rId4" Type="http://schemas.openxmlformats.org/officeDocument/2006/relationships/image" Target="../media/image106.png"/><Relationship Id="rId5"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2.png"/><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1.jpg"/><Relationship Id="rId6"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2.jp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0" y="0"/>
            <a:ext cx="9144000" cy="6858000"/>
          </a:xfrm>
          <a:prstGeom prst="rect">
            <a:avLst/>
          </a:prstGeom>
          <a:noFill/>
          <a:ln cap="sq"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00" spcFirstLastPara="1" rIns="91400" wrap="square" tIns="45700">
            <a:noAutofit/>
          </a:bodyPr>
          <a:lstStyle/>
          <a:p>
            <a:pPr indent="-160020" lvl="0" marL="342900" marR="0" rtl="0" algn="ctr">
              <a:lnSpc>
                <a:spcPct val="90000"/>
              </a:lnSpc>
              <a:spcBef>
                <a:spcPts val="0"/>
              </a:spcBef>
              <a:spcAft>
                <a:spcPts val="0"/>
              </a:spcAft>
              <a:buClr>
                <a:schemeClr val="dk1"/>
              </a:buClr>
              <a:buSzPts val="288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85" name="Google Shape;85;p13"/>
          <p:cNvSpPr txBox="1"/>
          <p:nvPr>
            <p:ph type="ctrTitle"/>
          </p:nvPr>
        </p:nvSpPr>
        <p:spPr>
          <a:xfrm>
            <a:off x="457200" y="609600"/>
            <a:ext cx="8229600" cy="1066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Engineering Drawing: ME101</a:t>
            </a:r>
            <a:endParaRPr/>
          </a:p>
        </p:txBody>
      </p:sp>
      <p:sp>
        <p:nvSpPr>
          <p:cNvPr id="86" name="Google Shape;86;p13"/>
          <p:cNvSpPr txBox="1"/>
          <p:nvPr>
            <p:ph idx="1" type="subTitle"/>
          </p:nvPr>
        </p:nvSpPr>
        <p:spPr>
          <a:xfrm>
            <a:off x="1527464" y="5206423"/>
            <a:ext cx="6248400" cy="1143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7030A0"/>
              </a:buClr>
              <a:buSzPts val="2400"/>
              <a:buNone/>
            </a:pPr>
            <a:r>
              <a:rPr b="1" lang="en-US" sz="2400">
                <a:solidFill>
                  <a:srgbClr val="7030A0"/>
                </a:solidFill>
                <a:latin typeface="Garamond"/>
                <a:ea typeface="Garamond"/>
                <a:cs typeface="Garamond"/>
                <a:sym typeface="Garamond"/>
              </a:rPr>
              <a:t>Department Of Mechanical Engineering</a:t>
            </a:r>
            <a:endParaRPr/>
          </a:p>
          <a:p>
            <a:pPr indent="0" lvl="0" marL="0" rtl="0" algn="ctr">
              <a:spcBef>
                <a:spcPts val="480"/>
              </a:spcBef>
              <a:spcAft>
                <a:spcPts val="0"/>
              </a:spcAft>
              <a:buClr>
                <a:srgbClr val="7030A0"/>
              </a:buClr>
              <a:buSzPts val="2400"/>
              <a:buNone/>
            </a:pPr>
            <a:r>
              <a:rPr b="1" lang="en-US" sz="2400">
                <a:solidFill>
                  <a:srgbClr val="7030A0"/>
                </a:solidFill>
                <a:latin typeface="Garamond"/>
                <a:ea typeface="Garamond"/>
                <a:cs typeface="Garamond"/>
                <a:sym typeface="Garamond"/>
              </a:rPr>
              <a:t>National Institute of Technology Goa</a:t>
            </a:r>
            <a:endParaRPr/>
          </a:p>
        </p:txBody>
      </p:sp>
      <p:pic>
        <p:nvPicPr>
          <p:cNvPr descr="iit_patna_logo.jpg" id="87" name="Google Shape;87;p13"/>
          <p:cNvPicPr preferRelativeResize="0"/>
          <p:nvPr/>
        </p:nvPicPr>
        <p:blipFill rotWithShape="1">
          <a:blip r:embed="rId3">
            <a:alphaModFix/>
          </a:blip>
          <a:srcRect b="0" l="0" r="0" t="0"/>
          <a:stretch/>
        </p:blipFill>
        <p:spPr>
          <a:xfrm>
            <a:off x="3600450" y="2111186"/>
            <a:ext cx="1943100" cy="1941231"/>
          </a:xfrm>
          <a:prstGeom prst="rect">
            <a:avLst/>
          </a:prstGeom>
          <a:noFill/>
          <a:ln>
            <a:noFill/>
          </a:ln>
        </p:spPr>
      </p:pic>
      <p:sp>
        <p:nvSpPr>
          <p:cNvPr id="88" name="Google Shape;88;p13"/>
          <p:cNvSpPr txBox="1"/>
          <p:nvPr/>
        </p:nvSpPr>
        <p:spPr>
          <a:xfrm>
            <a:off x="2033155" y="4094813"/>
            <a:ext cx="5105400" cy="732701"/>
          </a:xfrm>
          <a:prstGeom prst="rect">
            <a:avLst/>
          </a:prstGeom>
          <a:noFill/>
          <a:ln>
            <a:noFill/>
          </a:ln>
        </p:spPr>
        <p:txBody>
          <a:bodyPr anchorCtr="0" anchor="t" bIns="45700" lIns="91425" spcFirstLastPara="1" rIns="91425" wrap="square" tIns="45700">
            <a:spAutoFit/>
          </a:bodyPr>
          <a:lstStyle/>
          <a:p>
            <a:pPr indent="0" lvl="0" marL="0" marR="0" rtl="0" algn="ctr">
              <a:lnSpc>
                <a:spcPct val="200000"/>
              </a:lnSpc>
              <a:spcBef>
                <a:spcPts val="0"/>
              </a:spcBef>
              <a:spcAft>
                <a:spcPts val="0"/>
              </a:spcAft>
              <a:buNone/>
            </a:pPr>
            <a:r>
              <a:rPr b="1" i="0" lang="en-US" sz="2400" u="none" cap="none" strike="noStrike">
                <a:solidFill>
                  <a:srgbClr val="000099"/>
                </a:solidFill>
                <a:latin typeface="Garamond"/>
                <a:ea typeface="Garamond"/>
                <a:cs typeface="Garamond"/>
                <a:sym typeface="Garamond"/>
              </a:rPr>
              <a:t>Dr. Pankaj Kumar</a:t>
            </a:r>
            <a:endParaRPr b="1" i="0" sz="2400" u="none" cap="none" strike="noStrike">
              <a:solidFill>
                <a:srgbClr val="000099"/>
              </a:solidFill>
              <a:latin typeface="Garamond"/>
              <a:ea typeface="Garamond"/>
              <a:cs typeface="Garamond"/>
              <a:sym typeface="Garamond"/>
            </a:endParaRPr>
          </a:p>
        </p:txBody>
      </p:sp>
      <p:sp>
        <p:nvSpPr>
          <p:cNvPr id="89" name="Google Shape;89;p13"/>
          <p:cNvSpPr txBox="1"/>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rgbClr val="888888"/>
              </a:solidFill>
              <a:latin typeface="Calibri"/>
              <a:ea typeface="Calibri"/>
              <a:cs typeface="Calibri"/>
              <a:sym typeface="Calibri"/>
            </a:endParaRPr>
          </a:p>
        </p:txBody>
      </p:sp>
      <p:pic>
        <p:nvPicPr>
          <p:cNvPr descr="C:\Users\Student\Desktop\hyder_conf\animation\registration_start.tif" id="90" name="Google Shape;90;p13"/>
          <p:cNvPicPr preferRelativeResize="0"/>
          <p:nvPr/>
        </p:nvPicPr>
        <p:blipFill rotWithShape="1">
          <a:blip r:embed="rId4">
            <a:alphaModFix/>
          </a:blip>
          <a:srcRect b="0" l="0" r="0" t="0"/>
          <a:stretch/>
        </p:blipFill>
        <p:spPr>
          <a:xfrm>
            <a:off x="533400" y="1864658"/>
            <a:ext cx="2057400" cy="2187759"/>
          </a:xfrm>
          <a:prstGeom prst="rect">
            <a:avLst/>
          </a:prstGeom>
          <a:noFill/>
          <a:ln>
            <a:noFill/>
          </a:ln>
        </p:spPr>
      </p:pic>
      <p:pic>
        <p:nvPicPr>
          <p:cNvPr descr="F:\Mine Work\NIT_Goa_logo.png" id="91" name="Google Shape;91;p13"/>
          <p:cNvPicPr preferRelativeResize="0"/>
          <p:nvPr/>
        </p:nvPicPr>
        <p:blipFill rotWithShape="1">
          <a:blip r:embed="rId5">
            <a:alphaModFix/>
          </a:blip>
          <a:srcRect b="0" l="0" r="0" t="0"/>
          <a:stretch/>
        </p:blipFill>
        <p:spPr>
          <a:xfrm>
            <a:off x="6477000" y="1981301"/>
            <a:ext cx="2057400" cy="20711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F:\Mine Work\NIT_Goa_logo.png" id="173" name="Google Shape;173;p2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74" name="Google Shape;174;p2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75" name="Google Shape;175;p2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2"/>
          <p:cNvSpPr/>
          <p:nvPr/>
        </p:nvSpPr>
        <p:spPr>
          <a:xfrm>
            <a:off x="4142143" y="162362"/>
            <a:ext cx="1600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Drafter</a:t>
            </a:r>
            <a:endParaRPr b="1" sz="2400">
              <a:solidFill>
                <a:srgbClr val="000099"/>
              </a:solidFill>
              <a:latin typeface="Tahoma"/>
              <a:ea typeface="Tahoma"/>
              <a:cs typeface="Tahoma"/>
              <a:sym typeface="Tahoma"/>
            </a:endParaRPr>
          </a:p>
        </p:txBody>
      </p:sp>
      <p:pic>
        <p:nvPicPr>
          <p:cNvPr descr="Vertical Universal Drafting Machine, Vdm-787, Rs 18500 /unit East India  Company | ID: 4567230033" id="177" name="Google Shape;177;p22"/>
          <p:cNvPicPr preferRelativeResize="0"/>
          <p:nvPr/>
        </p:nvPicPr>
        <p:blipFill rotWithShape="1">
          <a:blip r:embed="rId5">
            <a:alphaModFix/>
          </a:blip>
          <a:srcRect b="0" l="0" r="0" t="0"/>
          <a:stretch/>
        </p:blipFill>
        <p:spPr>
          <a:xfrm>
            <a:off x="1143000" y="1105721"/>
            <a:ext cx="6477000" cy="56479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F:\Mine Work\NIT_Goa_logo.png" id="182" name="Google Shape;182;p2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83" name="Google Shape;183;p2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84" name="Google Shape;184;p2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3"/>
          <p:cNvSpPr/>
          <p:nvPr/>
        </p:nvSpPr>
        <p:spPr>
          <a:xfrm>
            <a:off x="3886200" y="169219"/>
            <a:ext cx="2438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Roller Scale</a:t>
            </a:r>
            <a:endParaRPr b="1" sz="2400">
              <a:solidFill>
                <a:srgbClr val="000099"/>
              </a:solidFill>
              <a:latin typeface="Tahoma"/>
              <a:ea typeface="Tahoma"/>
              <a:cs typeface="Tahoma"/>
              <a:sym typeface="Tahoma"/>
            </a:endParaRPr>
          </a:p>
        </p:txBody>
      </p:sp>
      <p:pic>
        <p:nvPicPr>
          <p:cNvPr descr="Flipkart.com | Upyukat Plastic Roll N Draw Ruler (30 cm) and Plastic  Triangle Scale/Ruler-30cm (12 Inch) Long Plastic Drafting Scale Ruler Very  Useful to Architect, Engineering Students, Office Employee (Set of 2)" id="186" name="Google Shape;186;p23"/>
          <p:cNvPicPr preferRelativeResize="0"/>
          <p:nvPr/>
        </p:nvPicPr>
        <p:blipFill rotWithShape="1">
          <a:blip r:embed="rId5">
            <a:alphaModFix/>
          </a:blip>
          <a:srcRect b="0" l="0" r="0" t="0"/>
          <a:stretch/>
        </p:blipFill>
        <p:spPr>
          <a:xfrm>
            <a:off x="1295400" y="1219200"/>
            <a:ext cx="6475139" cy="510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F:\Mine Work\NIT_Goa_logo.png" id="191" name="Google Shape;191;p2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92" name="Google Shape;192;p2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93" name="Google Shape;193;p2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4"/>
          <p:cNvSpPr/>
          <p:nvPr/>
        </p:nvSpPr>
        <p:spPr>
          <a:xfrm>
            <a:off x="3721100" y="94977"/>
            <a:ext cx="1905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Compass</a:t>
            </a:r>
            <a:endParaRPr b="1" sz="2400">
              <a:solidFill>
                <a:srgbClr val="000099"/>
              </a:solidFill>
              <a:latin typeface="Tahoma"/>
              <a:ea typeface="Tahoma"/>
              <a:cs typeface="Tahoma"/>
              <a:sym typeface="Tahoma"/>
            </a:endParaRPr>
          </a:p>
        </p:txBody>
      </p:sp>
      <p:pic>
        <p:nvPicPr>
          <p:cNvPr descr="How to Construct a Circle With a Compass - Video &amp; Lesson Transcript |  Study.com" id="195" name="Google Shape;195;p24"/>
          <p:cNvPicPr preferRelativeResize="0"/>
          <p:nvPr/>
        </p:nvPicPr>
        <p:blipFill rotWithShape="1">
          <a:blip r:embed="rId5">
            <a:alphaModFix/>
          </a:blip>
          <a:srcRect b="0" l="0" r="0" t="0"/>
          <a:stretch/>
        </p:blipFill>
        <p:spPr>
          <a:xfrm>
            <a:off x="505685" y="2165623"/>
            <a:ext cx="4684403" cy="2634977"/>
          </a:xfrm>
          <a:prstGeom prst="rect">
            <a:avLst/>
          </a:prstGeom>
          <a:noFill/>
          <a:ln>
            <a:noFill/>
          </a:ln>
        </p:spPr>
      </p:pic>
      <p:pic>
        <p:nvPicPr>
          <p:cNvPr descr="19,604 Drawing compass Vectors, Royalty-free Vector Drawing compass Images  | Depositphotos®" id="196" name="Google Shape;196;p24"/>
          <p:cNvPicPr preferRelativeResize="0"/>
          <p:nvPr/>
        </p:nvPicPr>
        <p:blipFill rotWithShape="1">
          <a:blip r:embed="rId6">
            <a:alphaModFix/>
          </a:blip>
          <a:srcRect b="0" l="0" r="0" t="0"/>
          <a:stretch/>
        </p:blipFill>
        <p:spPr>
          <a:xfrm>
            <a:off x="4749247" y="1281186"/>
            <a:ext cx="3806825" cy="50510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F:\Mine Work\NIT_Goa_logo.png" id="201" name="Google Shape;201;p2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02" name="Google Shape;202;p2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03" name="Google Shape;203;p2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5"/>
          <p:cNvSpPr/>
          <p:nvPr/>
        </p:nvSpPr>
        <p:spPr>
          <a:xfrm>
            <a:off x="3810000" y="162362"/>
            <a:ext cx="1752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Protector</a:t>
            </a:r>
            <a:endParaRPr b="1" sz="2400">
              <a:solidFill>
                <a:srgbClr val="000099"/>
              </a:solidFill>
              <a:latin typeface="Tahoma"/>
              <a:ea typeface="Tahoma"/>
              <a:cs typeface="Tahoma"/>
              <a:sym typeface="Tahoma"/>
            </a:endParaRPr>
          </a:p>
        </p:txBody>
      </p:sp>
      <p:pic>
        <p:nvPicPr>
          <p:cNvPr descr="Engineering Students Stationery products- OMEGA, ROTRING, STAEDTLER T  Square, Drawing Pen, Mechanical Pencils, Art Board, Stencils, Triangle Scale" id="205" name="Google Shape;205;p25"/>
          <p:cNvPicPr preferRelativeResize="0"/>
          <p:nvPr/>
        </p:nvPicPr>
        <p:blipFill rotWithShape="1">
          <a:blip r:embed="rId5">
            <a:alphaModFix/>
          </a:blip>
          <a:srcRect b="0" l="0" r="0" t="0"/>
          <a:stretch/>
        </p:blipFill>
        <p:spPr>
          <a:xfrm>
            <a:off x="1752600" y="1081405"/>
            <a:ext cx="6172200" cy="53578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F:\Mine Work\NIT_Goa_logo.png" id="210" name="Google Shape;210;p2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11" name="Google Shape;211;p2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12" name="Google Shape;212;p2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26"/>
          <p:cNvSpPr/>
          <p:nvPr/>
        </p:nvSpPr>
        <p:spPr>
          <a:xfrm>
            <a:off x="3951643" y="162362"/>
            <a:ext cx="2057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Set Squares</a:t>
            </a:r>
            <a:endParaRPr b="1" sz="2400">
              <a:solidFill>
                <a:srgbClr val="000099"/>
              </a:solidFill>
              <a:latin typeface="Tahoma"/>
              <a:ea typeface="Tahoma"/>
              <a:cs typeface="Tahoma"/>
              <a:sym typeface="Tahoma"/>
            </a:endParaRPr>
          </a:p>
        </p:txBody>
      </p:sp>
      <p:pic>
        <p:nvPicPr>
          <p:cNvPr descr="Draftex Set Square Sets" id="214" name="Google Shape;214;p26"/>
          <p:cNvPicPr preferRelativeResize="0"/>
          <p:nvPr/>
        </p:nvPicPr>
        <p:blipFill rotWithShape="1">
          <a:blip r:embed="rId5">
            <a:alphaModFix/>
          </a:blip>
          <a:srcRect b="15999" l="0" r="0" t="17000"/>
          <a:stretch/>
        </p:blipFill>
        <p:spPr>
          <a:xfrm>
            <a:off x="973203" y="1219200"/>
            <a:ext cx="7620000" cy="5105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F:\Mine Work\NIT_Goa_logo.png" id="219" name="Google Shape;219;p2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20" name="Google Shape;220;p2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21" name="Google Shape;221;p2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27"/>
          <p:cNvSpPr/>
          <p:nvPr/>
        </p:nvSpPr>
        <p:spPr>
          <a:xfrm>
            <a:off x="3276600" y="162362"/>
            <a:ext cx="2971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Types of Pencils</a:t>
            </a:r>
            <a:endParaRPr b="1" sz="2400">
              <a:solidFill>
                <a:srgbClr val="000099"/>
              </a:solidFill>
              <a:latin typeface="Tahoma"/>
              <a:ea typeface="Tahoma"/>
              <a:cs typeface="Tahoma"/>
              <a:sym typeface="Tahoma"/>
            </a:endParaRPr>
          </a:p>
        </p:txBody>
      </p:sp>
      <p:pic>
        <p:nvPicPr>
          <p:cNvPr descr="Image from  http://3.bp.blogspot.com/-jhjv-c3KFBY/UJamVP13iAI/AAAAAAAAACc/GAGo4usJr_E/s640/untitled.bmp.  | Drawing instruments, Technical drawing, Drawings" id="223" name="Google Shape;223;p27"/>
          <p:cNvPicPr preferRelativeResize="0"/>
          <p:nvPr/>
        </p:nvPicPr>
        <p:blipFill rotWithShape="1">
          <a:blip r:embed="rId5">
            <a:alphaModFix/>
          </a:blip>
          <a:srcRect b="0" l="0" r="0" t="0"/>
          <a:stretch/>
        </p:blipFill>
        <p:spPr>
          <a:xfrm>
            <a:off x="377171" y="1618980"/>
            <a:ext cx="8372441" cy="441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F:\Mine Work\NIT_Goa_logo.png" id="228" name="Google Shape;228;p2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29" name="Google Shape;229;p2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30" name="Google Shape;230;p2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28"/>
          <p:cNvSpPr/>
          <p:nvPr/>
        </p:nvSpPr>
        <p:spPr>
          <a:xfrm>
            <a:off x="3456343" y="185219"/>
            <a:ext cx="2971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CIVIL</a:t>
            </a:r>
            <a:endParaRPr b="1" sz="2400">
              <a:solidFill>
                <a:srgbClr val="000099"/>
              </a:solidFill>
              <a:latin typeface="Tahoma"/>
              <a:ea typeface="Tahoma"/>
              <a:cs typeface="Tahoma"/>
              <a:sym typeface="Tahoma"/>
            </a:endParaRPr>
          </a:p>
        </p:txBody>
      </p:sp>
      <p:pic>
        <p:nvPicPr>
          <p:cNvPr descr="single bed house plan for civil engineers SUPERHDFX | Building plans house,  House plans, Floor plan design" id="232" name="Google Shape;232;p28"/>
          <p:cNvPicPr preferRelativeResize="0"/>
          <p:nvPr/>
        </p:nvPicPr>
        <p:blipFill rotWithShape="1">
          <a:blip r:embed="rId5">
            <a:alphaModFix/>
          </a:blip>
          <a:srcRect b="0" l="0" r="0" t="0"/>
          <a:stretch/>
        </p:blipFill>
        <p:spPr>
          <a:xfrm>
            <a:off x="1887603" y="1036448"/>
            <a:ext cx="5791200" cy="55088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F:\Mine Work\NIT_Goa_logo.png" id="237" name="Google Shape;237;p2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38" name="Google Shape;238;p2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39" name="Google Shape;239;p2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What is drawing in electrical engineering? - Quora" id="240" name="Google Shape;240;p29"/>
          <p:cNvPicPr preferRelativeResize="0"/>
          <p:nvPr/>
        </p:nvPicPr>
        <p:blipFill rotWithShape="1">
          <a:blip r:embed="rId5">
            <a:alphaModFix/>
          </a:blip>
          <a:srcRect b="0" l="0" r="0" t="0"/>
          <a:stretch/>
        </p:blipFill>
        <p:spPr>
          <a:xfrm>
            <a:off x="1066800" y="1143000"/>
            <a:ext cx="6670807" cy="5100416"/>
          </a:xfrm>
          <a:prstGeom prst="rect">
            <a:avLst/>
          </a:prstGeom>
          <a:noFill/>
          <a:ln>
            <a:noFill/>
          </a:ln>
        </p:spPr>
      </p:pic>
      <p:sp>
        <p:nvSpPr>
          <p:cNvPr id="241" name="Google Shape;241;p29"/>
          <p:cNvSpPr/>
          <p:nvPr/>
        </p:nvSpPr>
        <p:spPr>
          <a:xfrm>
            <a:off x="2743200" y="246873"/>
            <a:ext cx="39135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ELECTRICAL</a:t>
            </a:r>
            <a:endParaRPr b="1" sz="2400">
              <a:solidFill>
                <a:srgbClr val="000099"/>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F:\Mine Work\NIT_Goa_logo.png" id="246" name="Google Shape;246;p3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47" name="Google Shape;247;p3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48" name="Google Shape;248;p3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in by Matias Garabello on machine | Autocad isometric drawing, Solidworks  tutorial, Technical drawing" id="249" name="Google Shape;249;p30"/>
          <p:cNvPicPr preferRelativeResize="0"/>
          <p:nvPr/>
        </p:nvPicPr>
        <p:blipFill rotWithShape="1">
          <a:blip r:embed="rId5">
            <a:alphaModFix/>
          </a:blip>
          <a:srcRect b="0" l="0" r="0" t="0"/>
          <a:stretch/>
        </p:blipFill>
        <p:spPr>
          <a:xfrm>
            <a:off x="2819400" y="1021700"/>
            <a:ext cx="3962400" cy="5604429"/>
          </a:xfrm>
          <a:prstGeom prst="rect">
            <a:avLst/>
          </a:prstGeom>
          <a:noFill/>
          <a:ln>
            <a:noFill/>
          </a:ln>
        </p:spPr>
      </p:pic>
      <p:sp>
        <p:nvSpPr>
          <p:cNvPr id="250" name="Google Shape;250;p30"/>
          <p:cNvSpPr/>
          <p:nvPr/>
        </p:nvSpPr>
        <p:spPr>
          <a:xfrm>
            <a:off x="2743200" y="246873"/>
            <a:ext cx="39135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MECHANICAL</a:t>
            </a:r>
            <a:endParaRPr b="1" sz="2400">
              <a:solidFill>
                <a:srgbClr val="000099"/>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F:\Mine Work\NIT_Goa_logo.png" id="255" name="Google Shape;255;p3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56" name="Google Shape;256;p3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57" name="Google Shape;257;p3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31"/>
          <p:cNvSpPr/>
          <p:nvPr/>
        </p:nvSpPr>
        <p:spPr>
          <a:xfrm>
            <a:off x="2465743" y="169219"/>
            <a:ext cx="495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Importance of Engg Drawing</a:t>
            </a:r>
            <a:endParaRPr b="1" sz="2400">
              <a:solidFill>
                <a:srgbClr val="000099"/>
              </a:solidFill>
              <a:latin typeface="Tahoma"/>
              <a:ea typeface="Tahoma"/>
              <a:cs typeface="Tahoma"/>
              <a:sym typeface="Tahoma"/>
            </a:endParaRPr>
          </a:p>
        </p:txBody>
      </p:sp>
      <p:sp>
        <p:nvSpPr>
          <p:cNvPr id="259" name="Google Shape;259;p31"/>
          <p:cNvSpPr/>
          <p:nvPr/>
        </p:nvSpPr>
        <p:spPr>
          <a:xfrm>
            <a:off x="235527" y="1219200"/>
            <a:ext cx="8672945" cy="5016758"/>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Clr>
                <a:srgbClr val="222222"/>
              </a:buClr>
              <a:buSzPts val="3200"/>
              <a:buFont typeface="Noto Sans Symbols"/>
              <a:buChar char="⮚"/>
            </a:pPr>
            <a:r>
              <a:rPr lang="en-US" sz="3200">
                <a:solidFill>
                  <a:srgbClr val="222222"/>
                </a:solidFill>
                <a:latin typeface="Calibri"/>
                <a:ea typeface="Calibri"/>
                <a:cs typeface="Calibri"/>
                <a:sym typeface="Calibri"/>
              </a:rPr>
              <a:t>Engineering drawings are often made professionally and expected to follow certain national and international standards, such as ISO standards.</a:t>
            </a:r>
            <a:endParaRPr/>
          </a:p>
          <a:p>
            <a:pPr indent="-254000" lvl="0" marL="457200" marR="0" rtl="0" algn="just">
              <a:spcBef>
                <a:spcPts val="0"/>
              </a:spcBef>
              <a:spcAft>
                <a:spcPts val="0"/>
              </a:spcAft>
              <a:buClr>
                <a:schemeClr val="dk1"/>
              </a:buClr>
              <a:buSzPts val="3200"/>
              <a:buFont typeface="Noto Sans Symbols"/>
              <a:buNone/>
            </a:pPr>
            <a:r>
              <a:t/>
            </a:r>
            <a:endParaRPr sz="3200">
              <a:solidFill>
                <a:srgbClr val="222222"/>
              </a:solidFill>
              <a:latin typeface="Calibri"/>
              <a:ea typeface="Calibri"/>
              <a:cs typeface="Calibri"/>
              <a:sym typeface="Calibri"/>
            </a:endParaRPr>
          </a:p>
          <a:p>
            <a:pPr indent="-457200" lvl="0" marL="457200" marR="0" rtl="0" algn="just">
              <a:spcBef>
                <a:spcPts val="0"/>
              </a:spcBef>
              <a:spcAft>
                <a:spcPts val="0"/>
              </a:spcAft>
              <a:buClr>
                <a:srgbClr val="222222"/>
              </a:buClr>
              <a:buSzPts val="3200"/>
              <a:buFont typeface="Noto Sans Symbols"/>
              <a:buChar char="⮚"/>
            </a:pPr>
            <a:r>
              <a:rPr lang="en-US" sz="3200">
                <a:solidFill>
                  <a:srgbClr val="222222"/>
                </a:solidFill>
                <a:latin typeface="Calibri"/>
                <a:ea typeface="Calibri"/>
                <a:cs typeface="Calibri"/>
                <a:sym typeface="Calibri"/>
              </a:rPr>
              <a:t>People from different countries who speak different languages can share the common language of engineering drawing, and can thus communicate with each other quite well, at least as concerns the geometry of an object.</a:t>
            </a:r>
            <a:endParaRPr sz="3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F:\Mine Work\NIT_Goa_logo.png" id="96" name="Google Shape;96;p1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97" name="Google Shape;97;p1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98" name="Google Shape;98;p1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 name="Google Shape;99;p14"/>
          <p:cNvGrpSpPr/>
          <p:nvPr/>
        </p:nvGrpSpPr>
        <p:grpSpPr>
          <a:xfrm>
            <a:off x="377171" y="1371600"/>
            <a:ext cx="8516807" cy="4551363"/>
            <a:chOff x="377171" y="1371600"/>
            <a:chExt cx="8516807" cy="4551363"/>
          </a:xfrm>
        </p:grpSpPr>
        <p:sp>
          <p:nvSpPr>
            <p:cNvPr id="100" name="Google Shape;100;p14"/>
            <p:cNvSpPr/>
            <p:nvPr/>
          </p:nvSpPr>
          <p:spPr>
            <a:xfrm>
              <a:off x="377171" y="1371600"/>
              <a:ext cx="6366007" cy="45243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rgbClr val="000099"/>
                  </a:solidFill>
                  <a:latin typeface="Tahoma"/>
                  <a:ea typeface="Tahoma"/>
                  <a:cs typeface="Tahoma"/>
                  <a:sym typeface="Tahoma"/>
                </a:rPr>
                <a:t>Why Engineering Drawing in First year?</a:t>
              </a:r>
              <a:endParaRPr b="1" sz="7200">
                <a:solidFill>
                  <a:srgbClr val="000099"/>
                </a:solidFill>
                <a:latin typeface="Tahoma"/>
                <a:ea typeface="Tahoma"/>
                <a:cs typeface="Tahoma"/>
                <a:sym typeface="Tahoma"/>
              </a:endParaRPr>
            </a:p>
          </p:txBody>
        </p:sp>
        <p:pic>
          <p:nvPicPr>
            <p:cNvPr descr="Cartoon Thought Clip Art, PNG, 3000x6458px, Cartoon, Drawing, Human  Behavior, Idea, Male Download Free" id="101" name="Google Shape;101;p14"/>
            <p:cNvPicPr preferRelativeResize="0"/>
            <p:nvPr/>
          </p:nvPicPr>
          <p:blipFill rotWithShape="1">
            <a:blip r:embed="rId5">
              <a:alphaModFix/>
            </a:blip>
            <a:srcRect b="0" l="0" r="0" t="0"/>
            <a:stretch/>
          </p:blipFill>
          <p:spPr>
            <a:xfrm>
              <a:off x="6779464" y="1371600"/>
              <a:ext cx="2114514" cy="4551363"/>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F:\Mine Work\NIT_Goa_logo.png" id="264" name="Google Shape;264;p3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65" name="Google Shape;265;p3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66" name="Google Shape;266;p3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32"/>
          <p:cNvSpPr/>
          <p:nvPr/>
        </p:nvSpPr>
        <p:spPr>
          <a:xfrm>
            <a:off x="3124200" y="169219"/>
            <a:ext cx="3200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Types of Standards</a:t>
            </a:r>
            <a:endParaRPr b="1" sz="2400">
              <a:solidFill>
                <a:srgbClr val="000099"/>
              </a:solidFill>
              <a:latin typeface="Tahoma"/>
              <a:ea typeface="Tahoma"/>
              <a:cs typeface="Tahoma"/>
              <a:sym typeface="Tahoma"/>
            </a:endParaRPr>
          </a:p>
        </p:txBody>
      </p:sp>
      <p:sp>
        <p:nvSpPr>
          <p:cNvPr id="268" name="Google Shape;268;p32"/>
          <p:cNvSpPr/>
          <p:nvPr/>
        </p:nvSpPr>
        <p:spPr>
          <a:xfrm>
            <a:off x="13855" y="1828800"/>
            <a:ext cx="8868188" cy="3416320"/>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rgbClr val="222222"/>
              </a:buClr>
              <a:buSzPts val="2400"/>
              <a:buFont typeface="Calibri"/>
              <a:buAutoNum type="arabicPeriod"/>
            </a:pPr>
            <a:r>
              <a:rPr lang="en-US" sz="2400">
                <a:solidFill>
                  <a:srgbClr val="222222"/>
                </a:solidFill>
                <a:latin typeface="Quattrocento Sans"/>
                <a:ea typeface="Quattrocento Sans"/>
                <a:cs typeface="Quattrocento Sans"/>
                <a:sym typeface="Quattrocento Sans"/>
              </a:rPr>
              <a:t>ISO Standards-international standard (ISO)</a:t>
            </a:r>
            <a:endParaRPr sz="2400">
              <a:solidFill>
                <a:srgbClr val="222222"/>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ts val="2400"/>
              <a:buFont typeface="Calibri"/>
              <a:buNone/>
            </a:pPr>
            <a:r>
              <a:t/>
            </a:r>
            <a:endParaRPr sz="2400">
              <a:solidFill>
                <a:srgbClr val="222222"/>
              </a:solidFill>
              <a:latin typeface="Quattrocento Sans"/>
              <a:ea typeface="Quattrocento Sans"/>
              <a:cs typeface="Quattrocento Sans"/>
              <a:sym typeface="Quattrocento Sans"/>
            </a:endParaRPr>
          </a:p>
          <a:p>
            <a:pPr indent="-152400" lvl="0" marL="0" marR="0" rtl="0" algn="l">
              <a:spcBef>
                <a:spcPts val="0"/>
              </a:spcBef>
              <a:spcAft>
                <a:spcPts val="0"/>
              </a:spcAft>
              <a:buClr>
                <a:srgbClr val="222222"/>
              </a:buClr>
              <a:buSzPts val="2400"/>
              <a:buFont typeface="Calibri"/>
              <a:buAutoNum type="arabicPeriod"/>
            </a:pPr>
            <a:r>
              <a:rPr lang="en-US" sz="2400">
                <a:solidFill>
                  <a:srgbClr val="222222"/>
                </a:solidFill>
                <a:latin typeface="Quattrocento Sans"/>
                <a:ea typeface="Quattrocento Sans"/>
                <a:cs typeface="Quattrocento Sans"/>
                <a:sym typeface="Quattrocento Sans"/>
              </a:rPr>
              <a:t>ASME Standards-American Society of Mechanical Engineers </a:t>
            </a:r>
            <a:endParaRPr sz="2400">
              <a:solidFill>
                <a:srgbClr val="222222"/>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ts val="2400"/>
              <a:buFont typeface="Calibri"/>
              <a:buNone/>
            </a:pPr>
            <a:r>
              <a:t/>
            </a:r>
            <a:endParaRPr sz="2400">
              <a:solidFill>
                <a:srgbClr val="222222"/>
              </a:solidFill>
              <a:latin typeface="Quattrocento Sans"/>
              <a:ea typeface="Quattrocento Sans"/>
              <a:cs typeface="Quattrocento Sans"/>
              <a:sym typeface="Quattrocento Sans"/>
            </a:endParaRPr>
          </a:p>
          <a:p>
            <a:pPr indent="-152400" lvl="0" marL="0" marR="0" rtl="0" algn="l">
              <a:spcBef>
                <a:spcPts val="0"/>
              </a:spcBef>
              <a:spcAft>
                <a:spcPts val="0"/>
              </a:spcAft>
              <a:buClr>
                <a:srgbClr val="222222"/>
              </a:buClr>
              <a:buSzPts val="2400"/>
              <a:buFont typeface="Calibri"/>
              <a:buAutoNum type="arabicPeriod"/>
            </a:pPr>
            <a:r>
              <a:rPr lang="en-US" sz="2400">
                <a:solidFill>
                  <a:srgbClr val="222222"/>
                </a:solidFill>
                <a:latin typeface="Quattrocento Sans"/>
                <a:ea typeface="Quattrocento Sans"/>
                <a:cs typeface="Quattrocento Sans"/>
                <a:sym typeface="Quattrocento Sans"/>
              </a:rPr>
              <a:t>BS Standards-British Standards</a:t>
            </a:r>
            <a:endParaRPr sz="2400">
              <a:solidFill>
                <a:srgbClr val="222222"/>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ts val="2400"/>
              <a:buFont typeface="Calibri"/>
              <a:buNone/>
            </a:pPr>
            <a:r>
              <a:t/>
            </a:r>
            <a:endParaRPr sz="2400">
              <a:solidFill>
                <a:srgbClr val="222222"/>
              </a:solidFill>
              <a:latin typeface="Quattrocento Sans"/>
              <a:ea typeface="Quattrocento Sans"/>
              <a:cs typeface="Quattrocento Sans"/>
              <a:sym typeface="Quattrocento Sans"/>
            </a:endParaRPr>
          </a:p>
          <a:p>
            <a:pPr indent="-152400" lvl="0" marL="0" marR="0" rtl="0" algn="l">
              <a:spcBef>
                <a:spcPts val="0"/>
              </a:spcBef>
              <a:spcAft>
                <a:spcPts val="0"/>
              </a:spcAft>
              <a:buClr>
                <a:srgbClr val="222222"/>
              </a:buClr>
              <a:buSzPts val="2400"/>
              <a:buFont typeface="Calibri"/>
              <a:buAutoNum type="arabicPeriod"/>
            </a:pPr>
            <a:r>
              <a:rPr lang="en-US" sz="2400">
                <a:solidFill>
                  <a:srgbClr val="222222"/>
                </a:solidFill>
                <a:latin typeface="Quattrocento Sans"/>
                <a:ea typeface="Quattrocento Sans"/>
                <a:cs typeface="Quattrocento Sans"/>
                <a:sym typeface="Quattrocento Sans"/>
              </a:rPr>
              <a:t>DIN Standards-Deutsches Institut für Normung</a:t>
            </a:r>
            <a:endParaRPr sz="2400">
              <a:solidFill>
                <a:srgbClr val="222222"/>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ts val="2400"/>
              <a:buFont typeface="Calibri"/>
              <a:buNone/>
            </a:pPr>
            <a:r>
              <a:t/>
            </a:r>
            <a:endParaRPr sz="2400">
              <a:solidFill>
                <a:srgbClr val="222222"/>
              </a:solidFill>
              <a:latin typeface="Quattrocento Sans"/>
              <a:ea typeface="Quattrocento Sans"/>
              <a:cs typeface="Quattrocento Sans"/>
              <a:sym typeface="Quattrocento Sans"/>
            </a:endParaRPr>
          </a:p>
          <a:p>
            <a:pPr indent="-152400" lvl="0" marL="0" marR="0" rtl="0" algn="l">
              <a:spcBef>
                <a:spcPts val="0"/>
              </a:spcBef>
              <a:spcAft>
                <a:spcPts val="0"/>
              </a:spcAft>
              <a:buClr>
                <a:srgbClr val="222222"/>
              </a:buClr>
              <a:buSzPts val="2400"/>
              <a:buFont typeface="Calibri"/>
              <a:buAutoNum type="arabicPeriod"/>
            </a:pPr>
            <a:r>
              <a:rPr lang="en-US" sz="2400">
                <a:solidFill>
                  <a:srgbClr val="222222"/>
                </a:solidFill>
                <a:latin typeface="Quattrocento Sans"/>
                <a:ea typeface="Quattrocento Sans"/>
                <a:cs typeface="Quattrocento Sans"/>
                <a:sym typeface="Quattrocento Sans"/>
              </a:rPr>
              <a:t>JIS Standards-Japanese Standards Association</a:t>
            </a:r>
            <a:endParaRPr b="0" i="0" sz="2800">
              <a:solidFill>
                <a:srgbClr val="222222"/>
              </a:solidFill>
              <a:latin typeface="Quattrocento Sans"/>
              <a:ea typeface="Quattrocento Sans"/>
              <a:cs typeface="Quattrocento Sans"/>
              <a:sym typeface="Quattrocento Sans"/>
            </a:endParaRPr>
          </a:p>
        </p:txBody>
      </p:sp>
      <p:pic>
        <p:nvPicPr>
          <p:cNvPr descr="ISO symbol" id="269" name="Google Shape;269;p32"/>
          <p:cNvPicPr preferRelativeResize="0"/>
          <p:nvPr/>
        </p:nvPicPr>
        <p:blipFill rotWithShape="1">
          <a:blip r:embed="rId5">
            <a:alphaModFix/>
          </a:blip>
          <a:srcRect b="0" l="0" r="0" t="0"/>
          <a:stretch/>
        </p:blipFill>
        <p:spPr>
          <a:xfrm>
            <a:off x="376287" y="5294237"/>
            <a:ext cx="1428750" cy="1314451"/>
          </a:xfrm>
          <a:prstGeom prst="rect">
            <a:avLst/>
          </a:prstGeom>
          <a:noFill/>
          <a:ln>
            <a:noFill/>
          </a:ln>
        </p:spPr>
      </p:pic>
      <p:pic>
        <p:nvPicPr>
          <p:cNvPr descr="ASME symbol" id="270" name="Google Shape;270;p32"/>
          <p:cNvPicPr preferRelativeResize="0"/>
          <p:nvPr/>
        </p:nvPicPr>
        <p:blipFill rotWithShape="1">
          <a:blip r:embed="rId6">
            <a:alphaModFix/>
          </a:blip>
          <a:srcRect b="0" l="0" r="0" t="0"/>
          <a:stretch/>
        </p:blipFill>
        <p:spPr>
          <a:xfrm>
            <a:off x="2123160" y="5607843"/>
            <a:ext cx="1428750" cy="876300"/>
          </a:xfrm>
          <a:prstGeom prst="rect">
            <a:avLst/>
          </a:prstGeom>
          <a:noFill/>
          <a:ln>
            <a:noFill/>
          </a:ln>
        </p:spPr>
      </p:pic>
      <p:pic>
        <p:nvPicPr>
          <p:cNvPr descr="BS symbol" id="271" name="Google Shape;271;p32"/>
          <p:cNvPicPr preferRelativeResize="0"/>
          <p:nvPr/>
        </p:nvPicPr>
        <p:blipFill rotWithShape="1">
          <a:blip r:embed="rId7">
            <a:alphaModFix/>
          </a:blip>
          <a:srcRect b="0" l="0" r="0" t="0"/>
          <a:stretch/>
        </p:blipFill>
        <p:spPr>
          <a:xfrm>
            <a:off x="3857625" y="5274468"/>
            <a:ext cx="1428750" cy="1543051"/>
          </a:xfrm>
          <a:prstGeom prst="rect">
            <a:avLst/>
          </a:prstGeom>
          <a:noFill/>
          <a:ln>
            <a:noFill/>
          </a:ln>
        </p:spPr>
      </p:pic>
      <p:pic>
        <p:nvPicPr>
          <p:cNvPr descr="DIN symbol" id="272" name="Google Shape;272;p32"/>
          <p:cNvPicPr preferRelativeResize="0"/>
          <p:nvPr/>
        </p:nvPicPr>
        <p:blipFill rotWithShape="1">
          <a:blip r:embed="rId8">
            <a:alphaModFix/>
          </a:blip>
          <a:srcRect b="0" l="0" r="0" t="0"/>
          <a:stretch/>
        </p:blipFill>
        <p:spPr>
          <a:xfrm>
            <a:off x="5472763" y="5359683"/>
            <a:ext cx="1419225" cy="1133476"/>
          </a:xfrm>
          <a:prstGeom prst="rect">
            <a:avLst/>
          </a:prstGeom>
          <a:noFill/>
          <a:ln>
            <a:noFill/>
          </a:ln>
        </p:spPr>
      </p:pic>
      <p:pic>
        <p:nvPicPr>
          <p:cNvPr descr="JIS symbol" id="273" name="Google Shape;273;p32"/>
          <p:cNvPicPr preferRelativeResize="0"/>
          <p:nvPr/>
        </p:nvPicPr>
        <p:blipFill rotWithShape="1">
          <a:blip r:embed="rId9">
            <a:alphaModFix/>
          </a:blip>
          <a:srcRect b="0" l="0" r="0" t="0"/>
          <a:stretch/>
        </p:blipFill>
        <p:spPr>
          <a:xfrm>
            <a:off x="7326556" y="5154897"/>
            <a:ext cx="1428750" cy="142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5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5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5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5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5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5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500"/>
                                        <p:tgtEl>
                                          <p:spTgt spid="2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7" st="7"/>
                                            </p:txEl>
                                          </p:spTgt>
                                        </p:tgtEl>
                                        <p:attrNameLst>
                                          <p:attrName>style.visibility</p:attrName>
                                        </p:attrNameLst>
                                      </p:cBhvr>
                                      <p:to>
                                        <p:strVal val="visible"/>
                                      </p:to>
                                    </p:set>
                                    <p:animEffect filter="fade" transition="in">
                                      <p:cBhvr>
                                        <p:cTn dur="500"/>
                                        <p:tgtEl>
                                          <p:spTgt spid="2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8" st="8"/>
                                            </p:txEl>
                                          </p:spTgt>
                                        </p:tgtEl>
                                        <p:attrNameLst>
                                          <p:attrName>style.visibility</p:attrName>
                                        </p:attrNameLst>
                                      </p:cBhvr>
                                      <p:to>
                                        <p:strVal val="visible"/>
                                      </p:to>
                                    </p:set>
                                    <p:animEffect filter="fade" transition="in">
                                      <p:cBhvr>
                                        <p:cTn dur="500"/>
                                        <p:tgtEl>
                                          <p:spTgt spid="2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F:\Mine Work\NIT_Goa_logo.png" id="278" name="Google Shape;278;p3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79" name="Google Shape;279;p3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80" name="Google Shape;280;p3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33"/>
          <p:cNvSpPr/>
          <p:nvPr/>
        </p:nvSpPr>
        <p:spPr>
          <a:xfrm>
            <a:off x="2541943" y="169219"/>
            <a:ext cx="4800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Dimensions of drawing sheet</a:t>
            </a:r>
            <a:endParaRPr b="1" sz="2400">
              <a:solidFill>
                <a:srgbClr val="000099"/>
              </a:solidFill>
              <a:latin typeface="Tahoma"/>
              <a:ea typeface="Tahoma"/>
              <a:cs typeface="Tahoma"/>
              <a:sym typeface="Tahoma"/>
            </a:endParaRPr>
          </a:p>
        </p:txBody>
      </p:sp>
      <p:pic>
        <p:nvPicPr>
          <p:cNvPr descr="Manual drafting tools for Engineering drawing. Drawing board One edges is  used as the working edges. Normally made of hard and durable wood. Board  is. - ppt download" id="282" name="Google Shape;282;p33"/>
          <p:cNvPicPr preferRelativeResize="0"/>
          <p:nvPr/>
        </p:nvPicPr>
        <p:blipFill rotWithShape="1">
          <a:blip r:embed="rId5">
            <a:alphaModFix/>
          </a:blip>
          <a:srcRect b="0" l="0" r="0" t="0"/>
          <a:stretch/>
        </p:blipFill>
        <p:spPr>
          <a:xfrm>
            <a:off x="946534" y="1036448"/>
            <a:ext cx="7673337" cy="57550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F:\Mine Work\NIT_Goa_logo.png" id="287" name="Google Shape;287;p3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288" name="Google Shape;288;p3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289" name="Google Shape;289;p3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34"/>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291" name="Google Shape;291;p34"/>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2" name="Google Shape;292;p34"/>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293" name="Google Shape;293;p34"/>
          <p:cNvSpPr txBox="1"/>
          <p:nvPr/>
        </p:nvSpPr>
        <p:spPr>
          <a:xfrm>
            <a:off x="3984779" y="6386286"/>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1189 mm</a:t>
            </a:r>
            <a:endParaRPr b="1" sz="1800">
              <a:solidFill>
                <a:schemeClr val="dk1"/>
              </a:solidFill>
              <a:latin typeface="Calibri"/>
              <a:ea typeface="Calibri"/>
              <a:cs typeface="Calibri"/>
              <a:sym typeface="Calibri"/>
            </a:endParaRPr>
          </a:p>
        </p:txBody>
      </p:sp>
      <p:cxnSp>
        <p:nvCxnSpPr>
          <p:cNvPr id="294" name="Google Shape;294;p34"/>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295" name="Google Shape;295;p34"/>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841 mm</a:t>
            </a:r>
            <a:endParaRPr b="1" sz="1800">
              <a:solidFill>
                <a:schemeClr val="dk1"/>
              </a:solidFill>
              <a:latin typeface="Calibri"/>
              <a:ea typeface="Calibri"/>
              <a:cs typeface="Calibri"/>
              <a:sym typeface="Calibri"/>
            </a:endParaRPr>
          </a:p>
        </p:txBody>
      </p:sp>
      <p:sp>
        <p:nvSpPr>
          <p:cNvPr id="296" name="Google Shape;296;p34"/>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0</a:t>
            </a:r>
            <a:endParaRPr b="1" baseline="-25000" sz="2400">
              <a:solidFill>
                <a:srgbClr val="000099"/>
              </a:solidFill>
              <a:latin typeface="Tahoma"/>
              <a:ea typeface="Tahoma"/>
              <a:cs typeface="Tahoma"/>
              <a:sym typeface="Tahoma"/>
            </a:endParaRPr>
          </a:p>
        </p:txBody>
      </p:sp>
      <p:cxnSp>
        <p:nvCxnSpPr>
          <p:cNvPr id="297" name="Google Shape;297;p34"/>
          <p:cNvCxnSpPr/>
          <p:nvPr/>
        </p:nvCxnSpPr>
        <p:spPr>
          <a:xfrm rot="10800000">
            <a:off x="4565746" y="1905000"/>
            <a:ext cx="0" cy="4303876"/>
          </a:xfrm>
          <a:prstGeom prst="straightConnector1">
            <a:avLst/>
          </a:prstGeom>
          <a:noFill/>
          <a:ln cap="flat" cmpd="sng" w="38100">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F:\Mine Work\NIT_Goa_logo.png" id="302" name="Google Shape;302;p3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03" name="Google Shape;303;p3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04" name="Google Shape;304;p3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35"/>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06" name="Google Shape;306;p35"/>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07" name="Google Shape;307;p35"/>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308" name="Google Shape;308;p35"/>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841 mm</a:t>
            </a:r>
            <a:endParaRPr b="1" sz="1800">
              <a:solidFill>
                <a:schemeClr val="dk1"/>
              </a:solidFill>
              <a:latin typeface="Calibri"/>
              <a:ea typeface="Calibri"/>
              <a:cs typeface="Calibri"/>
              <a:sym typeface="Calibri"/>
            </a:endParaRPr>
          </a:p>
        </p:txBody>
      </p:sp>
      <p:cxnSp>
        <p:nvCxnSpPr>
          <p:cNvPr id="309" name="Google Shape;309;p35"/>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310" name="Google Shape;310;p35"/>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594 mm</a:t>
            </a:r>
            <a:endParaRPr b="1" sz="1800">
              <a:solidFill>
                <a:schemeClr val="dk1"/>
              </a:solidFill>
              <a:latin typeface="Calibri"/>
              <a:ea typeface="Calibri"/>
              <a:cs typeface="Calibri"/>
              <a:sym typeface="Calibri"/>
            </a:endParaRPr>
          </a:p>
        </p:txBody>
      </p:sp>
      <p:sp>
        <p:nvSpPr>
          <p:cNvPr id="311" name="Google Shape;311;p35"/>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1</a:t>
            </a:r>
            <a:endParaRPr b="1" baseline="-25000" sz="2400">
              <a:solidFill>
                <a:srgbClr val="000099"/>
              </a:solidFill>
              <a:latin typeface="Tahoma"/>
              <a:ea typeface="Tahoma"/>
              <a:cs typeface="Tahoma"/>
              <a:sym typeface="Tahoma"/>
            </a:endParaRPr>
          </a:p>
        </p:txBody>
      </p:sp>
      <p:cxnSp>
        <p:nvCxnSpPr>
          <p:cNvPr id="312" name="Google Shape;312;p35"/>
          <p:cNvCxnSpPr/>
          <p:nvPr/>
        </p:nvCxnSpPr>
        <p:spPr>
          <a:xfrm rot="10800000">
            <a:off x="4565746" y="1905000"/>
            <a:ext cx="0" cy="4303876"/>
          </a:xfrm>
          <a:prstGeom prst="straightConnector1">
            <a:avLst/>
          </a:prstGeom>
          <a:noFill/>
          <a:ln cap="flat" cmpd="sng" w="25400">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F:\Mine Work\NIT_Goa_logo.png" id="317" name="Google Shape;317;p3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18" name="Google Shape;318;p3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19" name="Google Shape;319;p3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36"/>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21" name="Google Shape;321;p36"/>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2" name="Google Shape;322;p36"/>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323" name="Google Shape;323;p36"/>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594 mm</a:t>
            </a:r>
            <a:endParaRPr b="1" sz="1800">
              <a:solidFill>
                <a:schemeClr val="dk1"/>
              </a:solidFill>
              <a:latin typeface="Calibri"/>
              <a:ea typeface="Calibri"/>
              <a:cs typeface="Calibri"/>
              <a:sym typeface="Calibri"/>
            </a:endParaRPr>
          </a:p>
        </p:txBody>
      </p:sp>
      <p:cxnSp>
        <p:nvCxnSpPr>
          <p:cNvPr id="324" name="Google Shape;324;p36"/>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325" name="Google Shape;325;p36"/>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420  mm</a:t>
            </a:r>
            <a:endParaRPr b="1" sz="1800">
              <a:solidFill>
                <a:schemeClr val="dk1"/>
              </a:solidFill>
              <a:latin typeface="Calibri"/>
              <a:ea typeface="Calibri"/>
              <a:cs typeface="Calibri"/>
              <a:sym typeface="Calibri"/>
            </a:endParaRPr>
          </a:p>
        </p:txBody>
      </p:sp>
      <p:sp>
        <p:nvSpPr>
          <p:cNvPr id="326" name="Google Shape;326;p36"/>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2</a:t>
            </a:r>
            <a:endParaRPr b="1" baseline="-25000" sz="2400">
              <a:solidFill>
                <a:srgbClr val="000099"/>
              </a:solidFill>
              <a:latin typeface="Tahoma"/>
              <a:ea typeface="Tahoma"/>
              <a:cs typeface="Tahoma"/>
              <a:sym typeface="Tahoma"/>
            </a:endParaRPr>
          </a:p>
        </p:txBody>
      </p:sp>
      <p:cxnSp>
        <p:nvCxnSpPr>
          <p:cNvPr id="327" name="Google Shape;327;p36"/>
          <p:cNvCxnSpPr/>
          <p:nvPr/>
        </p:nvCxnSpPr>
        <p:spPr>
          <a:xfrm rot="10800000">
            <a:off x="4565746" y="1905000"/>
            <a:ext cx="0" cy="4303876"/>
          </a:xfrm>
          <a:prstGeom prst="straightConnector1">
            <a:avLst/>
          </a:prstGeom>
          <a:noFill/>
          <a:ln cap="flat" cmpd="sng" w="25400">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F:\Mine Work\NIT_Goa_logo.png" id="332" name="Google Shape;332;p3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33" name="Google Shape;333;p3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34" name="Google Shape;334;p3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37"/>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36" name="Google Shape;336;p37"/>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37" name="Google Shape;337;p37"/>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338" name="Google Shape;338;p37"/>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420 mm</a:t>
            </a:r>
            <a:endParaRPr b="1" sz="1800">
              <a:solidFill>
                <a:schemeClr val="dk1"/>
              </a:solidFill>
              <a:latin typeface="Calibri"/>
              <a:ea typeface="Calibri"/>
              <a:cs typeface="Calibri"/>
              <a:sym typeface="Calibri"/>
            </a:endParaRPr>
          </a:p>
        </p:txBody>
      </p:sp>
      <p:cxnSp>
        <p:nvCxnSpPr>
          <p:cNvPr id="339" name="Google Shape;339;p37"/>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340" name="Google Shape;340;p37"/>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297  mm</a:t>
            </a:r>
            <a:endParaRPr b="1" sz="1800">
              <a:solidFill>
                <a:schemeClr val="dk1"/>
              </a:solidFill>
              <a:latin typeface="Calibri"/>
              <a:ea typeface="Calibri"/>
              <a:cs typeface="Calibri"/>
              <a:sym typeface="Calibri"/>
            </a:endParaRPr>
          </a:p>
        </p:txBody>
      </p:sp>
      <p:sp>
        <p:nvSpPr>
          <p:cNvPr id="341" name="Google Shape;341;p37"/>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3</a:t>
            </a:r>
            <a:endParaRPr b="1" baseline="-25000" sz="2400">
              <a:solidFill>
                <a:srgbClr val="000099"/>
              </a:solidFill>
              <a:latin typeface="Tahoma"/>
              <a:ea typeface="Tahoma"/>
              <a:cs typeface="Tahoma"/>
              <a:sym typeface="Tahoma"/>
            </a:endParaRPr>
          </a:p>
        </p:txBody>
      </p:sp>
      <p:cxnSp>
        <p:nvCxnSpPr>
          <p:cNvPr id="342" name="Google Shape;342;p37"/>
          <p:cNvCxnSpPr/>
          <p:nvPr/>
        </p:nvCxnSpPr>
        <p:spPr>
          <a:xfrm rot="10800000">
            <a:off x="4565746" y="1905000"/>
            <a:ext cx="0" cy="4303876"/>
          </a:xfrm>
          <a:prstGeom prst="straightConnector1">
            <a:avLst/>
          </a:prstGeom>
          <a:noFill/>
          <a:ln cap="flat" cmpd="sng" w="25400">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F:\Mine Work\NIT_Goa_logo.png" id="347" name="Google Shape;347;p3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48" name="Google Shape;348;p3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49" name="Google Shape;349;p3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38"/>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51" name="Google Shape;351;p38"/>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2" name="Google Shape;352;p38"/>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353" name="Google Shape;353;p38"/>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297 mm</a:t>
            </a:r>
            <a:endParaRPr b="1" sz="1800">
              <a:solidFill>
                <a:schemeClr val="dk1"/>
              </a:solidFill>
              <a:latin typeface="Calibri"/>
              <a:ea typeface="Calibri"/>
              <a:cs typeface="Calibri"/>
              <a:sym typeface="Calibri"/>
            </a:endParaRPr>
          </a:p>
        </p:txBody>
      </p:sp>
      <p:cxnSp>
        <p:nvCxnSpPr>
          <p:cNvPr id="354" name="Google Shape;354;p38"/>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355" name="Google Shape;355;p38"/>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210  mm</a:t>
            </a:r>
            <a:endParaRPr b="1" sz="1800">
              <a:solidFill>
                <a:schemeClr val="dk1"/>
              </a:solidFill>
              <a:latin typeface="Calibri"/>
              <a:ea typeface="Calibri"/>
              <a:cs typeface="Calibri"/>
              <a:sym typeface="Calibri"/>
            </a:endParaRPr>
          </a:p>
        </p:txBody>
      </p:sp>
      <p:sp>
        <p:nvSpPr>
          <p:cNvPr id="356" name="Google Shape;356;p38"/>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4</a:t>
            </a:r>
            <a:endParaRPr b="1" baseline="-25000" sz="2400">
              <a:solidFill>
                <a:srgbClr val="000099"/>
              </a:solidFill>
              <a:latin typeface="Tahoma"/>
              <a:ea typeface="Tahoma"/>
              <a:cs typeface="Tahoma"/>
              <a:sym typeface="Tahoma"/>
            </a:endParaRPr>
          </a:p>
        </p:txBody>
      </p:sp>
      <p:cxnSp>
        <p:nvCxnSpPr>
          <p:cNvPr id="357" name="Google Shape;357;p38"/>
          <p:cNvCxnSpPr/>
          <p:nvPr/>
        </p:nvCxnSpPr>
        <p:spPr>
          <a:xfrm rot="10800000">
            <a:off x="4565746" y="1905000"/>
            <a:ext cx="0" cy="4303876"/>
          </a:xfrm>
          <a:prstGeom prst="straightConnector1">
            <a:avLst/>
          </a:prstGeom>
          <a:noFill/>
          <a:ln cap="flat" cmpd="sng" w="25400">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descr="F:\Mine Work\NIT_Goa_logo.png" id="362" name="Google Shape;362;p3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63" name="Google Shape;363;p3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64" name="Google Shape;364;p3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39"/>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66" name="Google Shape;366;p39"/>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7" name="Google Shape;367;p39"/>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368" name="Google Shape;368;p39"/>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210 mm</a:t>
            </a:r>
            <a:endParaRPr b="1" sz="1800">
              <a:solidFill>
                <a:schemeClr val="dk1"/>
              </a:solidFill>
              <a:latin typeface="Calibri"/>
              <a:ea typeface="Calibri"/>
              <a:cs typeface="Calibri"/>
              <a:sym typeface="Calibri"/>
            </a:endParaRPr>
          </a:p>
        </p:txBody>
      </p:sp>
      <p:cxnSp>
        <p:nvCxnSpPr>
          <p:cNvPr id="369" name="Google Shape;369;p39"/>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370" name="Google Shape;370;p39"/>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148  mm</a:t>
            </a:r>
            <a:endParaRPr b="1" sz="1800">
              <a:solidFill>
                <a:schemeClr val="dk1"/>
              </a:solidFill>
              <a:latin typeface="Calibri"/>
              <a:ea typeface="Calibri"/>
              <a:cs typeface="Calibri"/>
              <a:sym typeface="Calibri"/>
            </a:endParaRPr>
          </a:p>
        </p:txBody>
      </p:sp>
      <p:sp>
        <p:nvSpPr>
          <p:cNvPr id="371" name="Google Shape;371;p39"/>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5</a:t>
            </a:r>
            <a:endParaRPr b="1" baseline="-25000" sz="2400">
              <a:solidFill>
                <a:srgbClr val="000099"/>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F:\Mine Work\NIT_Goa_logo.png" id="376" name="Google Shape;376;p4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77" name="Google Shape;377;p4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78" name="Google Shape;378;p4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40"/>
          <p:cNvSpPr/>
          <p:nvPr/>
        </p:nvSpPr>
        <p:spPr>
          <a:xfrm>
            <a:off x="2646335" y="169219"/>
            <a:ext cx="4038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Types of drawing sheets</a:t>
            </a:r>
            <a:endParaRPr b="1" sz="2400">
              <a:solidFill>
                <a:srgbClr val="000099"/>
              </a:solidFill>
              <a:latin typeface="Tahoma"/>
              <a:ea typeface="Tahoma"/>
              <a:cs typeface="Tahoma"/>
              <a:sym typeface="Tahoma"/>
            </a:endParaRPr>
          </a:p>
        </p:txBody>
      </p:sp>
      <p:pic>
        <p:nvPicPr>
          <p:cNvPr descr="Basics of Engineering Drawing" id="380" name="Google Shape;380;p40"/>
          <p:cNvPicPr preferRelativeResize="0"/>
          <p:nvPr/>
        </p:nvPicPr>
        <p:blipFill rotWithShape="1">
          <a:blip r:embed="rId5">
            <a:alphaModFix/>
          </a:blip>
          <a:srcRect b="0" l="0" r="0" t="0"/>
          <a:stretch/>
        </p:blipFill>
        <p:spPr>
          <a:xfrm>
            <a:off x="2286000" y="998348"/>
            <a:ext cx="4398935" cy="5840602"/>
          </a:xfrm>
          <a:prstGeom prst="rect">
            <a:avLst/>
          </a:prstGeom>
          <a:noFill/>
          <a:ln>
            <a:noFill/>
          </a:ln>
        </p:spPr>
      </p:pic>
      <p:cxnSp>
        <p:nvCxnSpPr>
          <p:cNvPr id="381" name="Google Shape;381;p40"/>
          <p:cNvCxnSpPr/>
          <p:nvPr/>
        </p:nvCxnSpPr>
        <p:spPr>
          <a:xfrm rot="10800000">
            <a:off x="1752600" y="1447800"/>
            <a:ext cx="0" cy="5029200"/>
          </a:xfrm>
          <a:prstGeom prst="straightConnector1">
            <a:avLst/>
          </a:prstGeom>
          <a:noFill/>
          <a:ln cap="flat" cmpd="sng" w="38100">
            <a:solidFill>
              <a:srgbClr val="FF0000"/>
            </a:solidFill>
            <a:prstDash val="dash"/>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descr="Scissors Cutting Coupon - 3D Animated Clipart for PowerPoint -  PresenterMedia.com" id="386" name="Google Shape;386;p41"/>
          <p:cNvPicPr preferRelativeResize="0"/>
          <p:nvPr/>
        </p:nvPicPr>
        <p:blipFill rotWithShape="1">
          <a:blip r:embed="rId3">
            <a:alphaModFix/>
          </a:blip>
          <a:srcRect b="0" l="0" r="0" t="0"/>
          <a:stretch/>
        </p:blipFill>
        <p:spPr>
          <a:xfrm>
            <a:off x="339071" y="-533400"/>
            <a:ext cx="8281235" cy="8281239"/>
          </a:xfrm>
          <a:prstGeom prst="rect">
            <a:avLst/>
          </a:prstGeom>
          <a:noFill/>
          <a:ln>
            <a:noFill/>
          </a:ln>
        </p:spPr>
      </p:pic>
      <p:pic>
        <p:nvPicPr>
          <p:cNvPr descr="F:\Mine Work\NIT_Goa_logo.png" id="387" name="Google Shape;387;p41"/>
          <p:cNvPicPr preferRelativeResize="0"/>
          <p:nvPr/>
        </p:nvPicPr>
        <p:blipFill rotWithShape="1">
          <a:blip r:embed="rId4">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88" name="Google Shape;388;p41"/>
          <p:cNvPicPr preferRelativeResize="0"/>
          <p:nvPr/>
        </p:nvPicPr>
        <p:blipFill rotWithShape="1">
          <a:blip r:embed="rId5">
            <a:alphaModFix/>
          </a:blip>
          <a:srcRect b="0" l="0" r="0" t="0"/>
          <a:stretch/>
        </p:blipFill>
        <p:spPr>
          <a:xfrm>
            <a:off x="13855" y="13716"/>
            <a:ext cx="726632" cy="772673"/>
          </a:xfrm>
          <a:prstGeom prst="rect">
            <a:avLst/>
          </a:prstGeom>
          <a:noFill/>
          <a:ln>
            <a:noFill/>
          </a:ln>
        </p:spPr>
      </p:pic>
      <p:sp>
        <p:nvSpPr>
          <p:cNvPr id="389" name="Google Shape;389;p4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41"/>
          <p:cNvSpPr/>
          <p:nvPr/>
        </p:nvSpPr>
        <p:spPr>
          <a:xfrm>
            <a:off x="3215089" y="257857"/>
            <a:ext cx="3352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Error during cutting</a:t>
            </a:r>
            <a:endParaRPr b="1" sz="2400">
              <a:solidFill>
                <a:srgbClr val="000099"/>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F:\Mine Work\NIT_Goa_logo.png" id="106" name="Google Shape;106;p1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07" name="Google Shape;107;p1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08" name="Google Shape;108;p1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 name="Google Shape;109;p15"/>
          <p:cNvGrpSpPr/>
          <p:nvPr/>
        </p:nvGrpSpPr>
        <p:grpSpPr>
          <a:xfrm>
            <a:off x="-293031" y="1653616"/>
            <a:ext cx="9374020" cy="4211219"/>
            <a:chOff x="-293031" y="1653616"/>
            <a:chExt cx="9374020" cy="4211219"/>
          </a:xfrm>
        </p:grpSpPr>
        <p:sp>
          <p:nvSpPr>
            <p:cNvPr id="110" name="Google Shape;110;p15"/>
            <p:cNvSpPr/>
            <p:nvPr/>
          </p:nvSpPr>
          <p:spPr>
            <a:xfrm>
              <a:off x="-293031" y="2260580"/>
              <a:ext cx="6366007" cy="34163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rgbClr val="000099"/>
                  </a:solidFill>
                  <a:latin typeface="Tahoma"/>
                  <a:ea typeface="Tahoma"/>
                  <a:cs typeface="Tahoma"/>
                  <a:sym typeface="Tahoma"/>
                </a:rPr>
                <a:t>What is Engineering Drawing?</a:t>
              </a:r>
              <a:endParaRPr b="1" sz="7200">
                <a:solidFill>
                  <a:srgbClr val="000099"/>
                </a:solidFill>
                <a:latin typeface="Tahoma"/>
                <a:ea typeface="Tahoma"/>
                <a:cs typeface="Tahoma"/>
                <a:sym typeface="Tahoma"/>
              </a:endParaRPr>
            </a:p>
          </p:txBody>
        </p:sp>
        <p:pic>
          <p:nvPicPr>
            <p:cNvPr descr="Video Social media YouTube, man thinking cartoon, company, hand, human png  | Klipartz" id="111" name="Google Shape;111;p15"/>
            <p:cNvPicPr preferRelativeResize="0"/>
            <p:nvPr/>
          </p:nvPicPr>
          <p:blipFill rotWithShape="1">
            <a:blip r:embed="rId5">
              <a:alphaModFix/>
            </a:blip>
            <a:srcRect b="0" l="0" r="0" t="0"/>
            <a:stretch/>
          </p:blipFill>
          <p:spPr>
            <a:xfrm>
              <a:off x="6072976" y="1653616"/>
              <a:ext cx="3008013" cy="4211219"/>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descr="F:\Mine Work\NIT_Goa_logo.png" id="395" name="Google Shape;395;p4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396" name="Google Shape;396;p4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397" name="Google Shape;397;p4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42"/>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399" name="Google Shape;399;p42"/>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0" name="Google Shape;400;p42"/>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401" name="Google Shape;401;p42"/>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297 mm</a:t>
            </a:r>
            <a:endParaRPr b="1" sz="1800">
              <a:solidFill>
                <a:schemeClr val="dk1"/>
              </a:solidFill>
              <a:latin typeface="Calibri"/>
              <a:ea typeface="Calibri"/>
              <a:cs typeface="Calibri"/>
              <a:sym typeface="Calibri"/>
            </a:endParaRPr>
          </a:p>
        </p:txBody>
      </p:sp>
      <p:cxnSp>
        <p:nvCxnSpPr>
          <p:cNvPr id="402" name="Google Shape;402;p42"/>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403" name="Google Shape;403;p42"/>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210  mm</a:t>
            </a:r>
            <a:endParaRPr b="1" sz="1800">
              <a:solidFill>
                <a:schemeClr val="dk1"/>
              </a:solidFill>
              <a:latin typeface="Calibri"/>
              <a:ea typeface="Calibri"/>
              <a:cs typeface="Calibri"/>
              <a:sym typeface="Calibri"/>
            </a:endParaRPr>
          </a:p>
        </p:txBody>
      </p:sp>
      <p:sp>
        <p:nvSpPr>
          <p:cNvPr id="404" name="Google Shape;404;p42"/>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4</a:t>
            </a:r>
            <a:endParaRPr b="1" baseline="-25000" sz="2400">
              <a:solidFill>
                <a:srgbClr val="000099"/>
              </a:solidFill>
              <a:latin typeface="Tahoma"/>
              <a:ea typeface="Tahoma"/>
              <a:cs typeface="Tahoma"/>
              <a:sym typeface="Tahoma"/>
            </a:endParaRPr>
          </a:p>
        </p:txBody>
      </p:sp>
      <p:sp>
        <p:nvSpPr>
          <p:cNvPr id="405" name="Google Shape;405;p42"/>
          <p:cNvSpPr/>
          <p:nvPr/>
        </p:nvSpPr>
        <p:spPr>
          <a:xfrm>
            <a:off x="1456740" y="2381179"/>
            <a:ext cx="6019801" cy="3314842"/>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06" name="Google Shape;406;p42"/>
          <p:cNvCxnSpPr/>
          <p:nvPr/>
        </p:nvCxnSpPr>
        <p:spPr>
          <a:xfrm rot="10800000">
            <a:off x="4572000" y="1905000"/>
            <a:ext cx="0" cy="476179"/>
          </a:xfrm>
          <a:prstGeom prst="straightConnector1">
            <a:avLst/>
          </a:prstGeom>
          <a:noFill/>
          <a:ln cap="flat" cmpd="sng" w="25400">
            <a:solidFill>
              <a:srgbClr val="4A7DBA"/>
            </a:solidFill>
            <a:prstDash val="solid"/>
            <a:round/>
            <a:headEnd len="med" w="med" type="triangle"/>
            <a:tailEnd len="med" w="med" type="triangle"/>
          </a:ln>
        </p:spPr>
      </p:cxnSp>
      <p:cxnSp>
        <p:nvCxnSpPr>
          <p:cNvPr id="407" name="Google Shape;407;p42"/>
          <p:cNvCxnSpPr/>
          <p:nvPr/>
        </p:nvCxnSpPr>
        <p:spPr>
          <a:xfrm rot="10800000">
            <a:off x="7476541" y="38862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408" name="Google Shape;408;p42"/>
          <p:cNvCxnSpPr/>
          <p:nvPr/>
        </p:nvCxnSpPr>
        <p:spPr>
          <a:xfrm rot="10800000">
            <a:off x="956189" y="38100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409" name="Google Shape;409;p42"/>
          <p:cNvCxnSpPr/>
          <p:nvPr/>
        </p:nvCxnSpPr>
        <p:spPr>
          <a:xfrm rot="10800000">
            <a:off x="4724400" y="5696021"/>
            <a:ext cx="0" cy="476179"/>
          </a:xfrm>
          <a:prstGeom prst="straightConnector1">
            <a:avLst/>
          </a:prstGeom>
          <a:noFill/>
          <a:ln cap="flat" cmpd="sng" w="25400">
            <a:solidFill>
              <a:srgbClr val="4A7DBA"/>
            </a:solidFill>
            <a:prstDash val="solid"/>
            <a:round/>
            <a:headEnd len="med" w="med" type="triangle"/>
            <a:tailEnd len="med" w="med" type="triangle"/>
          </a:ln>
        </p:spPr>
      </p:cxnSp>
      <p:sp>
        <p:nvSpPr>
          <p:cNvPr id="410" name="Google Shape;410;p42"/>
          <p:cNvSpPr txBox="1"/>
          <p:nvPr/>
        </p:nvSpPr>
        <p:spPr>
          <a:xfrm>
            <a:off x="4724400" y="196791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
        <p:nvSpPr>
          <p:cNvPr id="411" name="Google Shape;411;p42"/>
          <p:cNvSpPr txBox="1"/>
          <p:nvPr/>
        </p:nvSpPr>
        <p:spPr>
          <a:xfrm rot="5400000">
            <a:off x="7303463" y="413940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F:\Mine Work\NIT_Goa_logo.png" id="416" name="Google Shape;416;p4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17" name="Google Shape;417;p4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18" name="Google Shape;418;p4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43"/>
          <p:cNvSpPr/>
          <p:nvPr/>
        </p:nvSpPr>
        <p:spPr>
          <a:xfrm>
            <a:off x="3352800" y="169219"/>
            <a:ext cx="279205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Types of pencils</a:t>
            </a:r>
            <a:endParaRPr b="1" sz="2400">
              <a:solidFill>
                <a:srgbClr val="000099"/>
              </a:solidFill>
              <a:latin typeface="Tahoma"/>
              <a:ea typeface="Tahoma"/>
              <a:cs typeface="Tahoma"/>
              <a:sym typeface="Tahoma"/>
            </a:endParaRPr>
          </a:p>
        </p:txBody>
      </p:sp>
      <p:sp>
        <p:nvSpPr>
          <p:cNvPr id="420" name="Google Shape;420;p43"/>
          <p:cNvSpPr/>
          <p:nvPr/>
        </p:nvSpPr>
        <p:spPr>
          <a:xfrm>
            <a:off x="369914" y="1219200"/>
            <a:ext cx="8305800" cy="501675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u="sng">
                <a:solidFill>
                  <a:srgbClr val="222222"/>
                </a:solidFill>
                <a:latin typeface="Verdana"/>
                <a:ea typeface="Verdana"/>
                <a:cs typeface="Verdana"/>
                <a:sym typeface="Verdana"/>
              </a:rPr>
              <a:t>Graphite Pencils</a:t>
            </a:r>
            <a:endParaRPr sz="3200" u="sng">
              <a:solidFill>
                <a:srgbClr val="222222"/>
              </a:solidFill>
              <a:latin typeface="Verdana"/>
              <a:ea typeface="Verdana"/>
              <a:cs typeface="Verdana"/>
              <a:sym typeface="Verdana"/>
            </a:endParaRPr>
          </a:p>
          <a:p>
            <a:pPr indent="-457200" lvl="0" marL="457200" marR="0" rtl="0" algn="l">
              <a:spcBef>
                <a:spcPts val="0"/>
              </a:spcBef>
              <a:spcAft>
                <a:spcPts val="0"/>
              </a:spcAft>
              <a:buClr>
                <a:srgbClr val="222222"/>
              </a:buClr>
              <a:buSzPts val="3200"/>
              <a:buFont typeface="Noto Sans Symbols"/>
              <a:buChar char="❖"/>
            </a:pPr>
            <a:r>
              <a:rPr lang="en-US" sz="3200">
                <a:solidFill>
                  <a:srgbClr val="222222"/>
                </a:solidFill>
                <a:latin typeface="Verdana"/>
                <a:ea typeface="Verdana"/>
                <a:cs typeface="Verdana"/>
                <a:sym typeface="Verdana"/>
              </a:rPr>
              <a:t>Graphite pencils are made from a mix of graphite and clay.</a:t>
            </a:r>
            <a:endParaRPr/>
          </a:p>
          <a:p>
            <a:pPr indent="-457200" lvl="0" marL="457200" marR="0" rtl="0" algn="l">
              <a:spcBef>
                <a:spcPts val="0"/>
              </a:spcBef>
              <a:spcAft>
                <a:spcPts val="0"/>
              </a:spcAft>
              <a:buClr>
                <a:srgbClr val="222222"/>
              </a:buClr>
              <a:buSzPts val="3200"/>
              <a:buFont typeface="Noto Sans Symbols"/>
              <a:buChar char="❖"/>
            </a:pPr>
            <a:r>
              <a:rPr lang="en-US" sz="3200">
                <a:solidFill>
                  <a:srgbClr val="222222"/>
                </a:solidFill>
                <a:latin typeface="Verdana"/>
                <a:ea typeface="Verdana"/>
                <a:cs typeface="Verdana"/>
                <a:sym typeface="Verdana"/>
              </a:rPr>
              <a:t>Blend of graphite and clay is responsible for variation in hardness.</a:t>
            </a:r>
            <a:endParaRPr/>
          </a:p>
          <a:p>
            <a:pPr indent="-457200" lvl="3" marL="1828800" marR="0" rtl="0" algn="l">
              <a:spcBef>
                <a:spcPts val="0"/>
              </a:spcBef>
              <a:spcAft>
                <a:spcPts val="0"/>
              </a:spcAft>
              <a:buClr>
                <a:srgbClr val="222222"/>
              </a:buClr>
              <a:buSzPts val="3200"/>
              <a:buFont typeface="Noto Sans Symbols"/>
              <a:buChar char="✔"/>
            </a:pPr>
            <a:r>
              <a:rPr b="0" i="0" lang="en-US" sz="3200" u="none" cap="none" strike="noStrike">
                <a:solidFill>
                  <a:srgbClr val="222222"/>
                </a:solidFill>
                <a:latin typeface="Verdana"/>
                <a:ea typeface="Verdana"/>
                <a:cs typeface="Verdana"/>
                <a:sym typeface="Verdana"/>
              </a:rPr>
              <a:t>More graphite - softer and blacker marks.</a:t>
            </a:r>
            <a:endParaRPr/>
          </a:p>
          <a:p>
            <a:pPr indent="-254000" lvl="3" marL="1828800" marR="0" rtl="0" algn="l">
              <a:spcBef>
                <a:spcPts val="0"/>
              </a:spcBef>
              <a:spcAft>
                <a:spcPts val="0"/>
              </a:spcAft>
              <a:buClr>
                <a:schemeClr val="dk1"/>
              </a:buClr>
              <a:buSzPts val="3200"/>
              <a:buFont typeface="Noto Sans Symbols"/>
              <a:buNone/>
            </a:pPr>
            <a:r>
              <a:t/>
            </a:r>
            <a:endParaRPr b="0" i="0" sz="3200" u="none" cap="none" strike="noStrike">
              <a:solidFill>
                <a:srgbClr val="222222"/>
              </a:solidFill>
              <a:latin typeface="Verdana"/>
              <a:ea typeface="Verdana"/>
              <a:cs typeface="Verdana"/>
              <a:sym typeface="Verdana"/>
            </a:endParaRPr>
          </a:p>
          <a:p>
            <a:pPr indent="-457200" lvl="3" marL="1828800" marR="0" rtl="0" algn="l">
              <a:spcBef>
                <a:spcPts val="0"/>
              </a:spcBef>
              <a:spcAft>
                <a:spcPts val="0"/>
              </a:spcAft>
              <a:buClr>
                <a:srgbClr val="222222"/>
              </a:buClr>
              <a:buSzPts val="3200"/>
              <a:buFont typeface="Noto Sans Symbols"/>
              <a:buChar char="✔"/>
            </a:pPr>
            <a:r>
              <a:rPr b="0" i="0" lang="en-US" sz="3200" u="none" cap="none" strike="noStrike">
                <a:solidFill>
                  <a:srgbClr val="222222"/>
                </a:solidFill>
                <a:latin typeface="Verdana"/>
                <a:ea typeface="Verdana"/>
                <a:cs typeface="Verdana"/>
                <a:sym typeface="Verdana"/>
              </a:rPr>
              <a:t>More clay - harder and lighter marks.</a:t>
            </a:r>
            <a:endParaRPr b="0" i="0" sz="3200" u="none" cap="none" strike="noStrike">
              <a:solidFill>
                <a:srgbClr val="222222"/>
              </a:solidFill>
              <a:latin typeface="Verdana"/>
              <a:ea typeface="Verdana"/>
              <a:cs typeface="Verdana"/>
              <a:sym typeface="Verdana"/>
            </a:endParaRPr>
          </a:p>
        </p:txBody>
      </p:sp>
      <p:pic>
        <p:nvPicPr>
          <p:cNvPr descr="Pencil Grading Chart" id="421" name="Google Shape;421;p43"/>
          <p:cNvPicPr preferRelativeResize="0"/>
          <p:nvPr/>
        </p:nvPicPr>
        <p:blipFill rotWithShape="1">
          <a:blip r:embed="rId5">
            <a:alphaModFix/>
          </a:blip>
          <a:srcRect b="4362" l="14565" r="24564" t="5601"/>
          <a:stretch/>
        </p:blipFill>
        <p:spPr>
          <a:xfrm>
            <a:off x="50141" y="1036448"/>
            <a:ext cx="3360883" cy="5681492"/>
          </a:xfrm>
          <a:prstGeom prst="rect">
            <a:avLst/>
          </a:prstGeom>
          <a:noFill/>
          <a:ln>
            <a:noFill/>
          </a:ln>
        </p:spPr>
      </p:pic>
      <p:sp>
        <p:nvSpPr>
          <p:cNvPr id="422" name="Google Shape;422;p43"/>
          <p:cNvSpPr/>
          <p:nvPr/>
        </p:nvSpPr>
        <p:spPr>
          <a:xfrm>
            <a:off x="3352800" y="1219200"/>
            <a:ext cx="5374151" cy="5262979"/>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Verdana"/>
                <a:ea typeface="Verdana"/>
                <a:cs typeface="Verdana"/>
                <a:sym typeface="Verdana"/>
              </a:rPr>
              <a:t>The "B" gradings-</a:t>
            </a:r>
            <a:endParaRPr/>
          </a:p>
          <a:p>
            <a:pPr indent="0" lvl="0" marL="0" marR="0" rtl="0" algn="ctr">
              <a:spcBef>
                <a:spcPts val="0"/>
              </a:spcBef>
              <a:spcAft>
                <a:spcPts val="0"/>
              </a:spcAft>
              <a:buNone/>
            </a:pPr>
            <a:r>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rPr lang="en-US" sz="2800">
                <a:solidFill>
                  <a:schemeClr val="dk1"/>
                </a:solidFill>
                <a:latin typeface="Verdana"/>
                <a:ea typeface="Verdana"/>
                <a:cs typeface="Verdana"/>
                <a:sym typeface="Verdana"/>
              </a:rPr>
              <a:t>Soft and black side</a:t>
            </a:r>
            <a:endParaRPr/>
          </a:p>
          <a:p>
            <a:pPr indent="0" lvl="0" marL="0" marR="0" rtl="0" algn="ctr">
              <a:spcBef>
                <a:spcPts val="0"/>
              </a:spcBef>
              <a:spcAft>
                <a:spcPts val="0"/>
              </a:spcAft>
              <a:buNone/>
            </a:pPr>
            <a:r>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rPr lang="en-US" sz="2800">
                <a:solidFill>
                  <a:schemeClr val="dk1"/>
                </a:solidFill>
                <a:latin typeface="Verdana"/>
                <a:ea typeface="Verdana"/>
                <a:cs typeface="Verdana"/>
                <a:sym typeface="Verdana"/>
              </a:rPr>
              <a:t>"H" gradings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rPr lang="en-US" sz="2800">
                <a:solidFill>
                  <a:schemeClr val="dk1"/>
                </a:solidFill>
                <a:latin typeface="Verdana"/>
                <a:ea typeface="Verdana"/>
                <a:cs typeface="Verdana"/>
                <a:sym typeface="Verdana"/>
              </a:rPr>
              <a:t>hard and light side.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rPr lang="en-US" sz="2800">
                <a:solidFill>
                  <a:schemeClr val="dk1"/>
                </a:solidFill>
                <a:latin typeface="Verdana"/>
                <a:ea typeface="Verdana"/>
                <a:cs typeface="Verdana"/>
                <a:sym typeface="Verdana"/>
              </a:rPr>
              <a:t>"F" is in-between.</a:t>
            </a:r>
            <a:endParaRPr/>
          </a:p>
          <a:p>
            <a:pPr indent="0" lvl="0" marL="0" marR="0" rtl="0" algn="ctr">
              <a:spcBef>
                <a:spcPts val="0"/>
              </a:spcBef>
              <a:spcAft>
                <a:spcPts val="0"/>
              </a:spcAft>
              <a:buNone/>
            </a:pPr>
            <a:r>
              <a:t/>
            </a:r>
            <a:endParaRPr sz="2800">
              <a:solidFill>
                <a:schemeClr val="dk1"/>
              </a:solidFill>
              <a:latin typeface="Verdana"/>
              <a:ea typeface="Verdana"/>
              <a:cs typeface="Verdana"/>
              <a:sym typeface="Verdana"/>
            </a:endParaRPr>
          </a:p>
          <a:p>
            <a:pPr indent="0" lvl="0" marL="0" marR="0" rtl="0" algn="ctr">
              <a:spcBef>
                <a:spcPts val="0"/>
              </a:spcBef>
              <a:spcAft>
                <a:spcPts val="0"/>
              </a:spcAft>
              <a:buNone/>
            </a:pPr>
            <a:r>
              <a:rPr lang="en-US" sz="2800">
                <a:solidFill>
                  <a:schemeClr val="dk1"/>
                </a:solidFill>
                <a:latin typeface="Verdana"/>
                <a:ea typeface="Verdana"/>
                <a:cs typeface="Verdana"/>
                <a:sym typeface="Verdana"/>
              </a:rPr>
              <a:t> "HB" is your standard writing pencil</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F:\Mine Work\NIT_Goa_logo.png" id="427" name="Google Shape;427;p4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28" name="Google Shape;428;p4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29" name="Google Shape;429;p4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44"/>
          <p:cNvSpPr/>
          <p:nvPr/>
        </p:nvSpPr>
        <p:spPr>
          <a:xfrm>
            <a:off x="4104043" y="191530"/>
            <a:ext cx="1676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Pencils</a:t>
            </a:r>
            <a:endParaRPr b="1" sz="2400">
              <a:solidFill>
                <a:srgbClr val="000099"/>
              </a:solidFill>
              <a:latin typeface="Tahoma"/>
              <a:ea typeface="Tahoma"/>
              <a:cs typeface="Tahoma"/>
              <a:sym typeface="Tahoma"/>
            </a:endParaRPr>
          </a:p>
        </p:txBody>
      </p:sp>
      <p:pic>
        <p:nvPicPr>
          <p:cNvPr id="431" name="Google Shape;431;p44"/>
          <p:cNvPicPr preferRelativeResize="0"/>
          <p:nvPr/>
        </p:nvPicPr>
        <p:blipFill rotWithShape="1">
          <a:blip r:embed="rId5">
            <a:alphaModFix/>
          </a:blip>
          <a:srcRect b="16667" l="27160" r="40043" t="13541"/>
          <a:stretch/>
        </p:blipFill>
        <p:spPr>
          <a:xfrm>
            <a:off x="2286000" y="922508"/>
            <a:ext cx="4876800" cy="5834743"/>
          </a:xfrm>
          <a:prstGeom prst="rect">
            <a:avLst/>
          </a:prstGeom>
          <a:noFill/>
          <a:ln>
            <a:noFill/>
          </a:ln>
        </p:spPr>
      </p:pic>
      <p:pic>
        <p:nvPicPr>
          <p:cNvPr descr="types of pencils used for drawing OFF 60% - Online Shopping Site for  Fashion &amp; Lifestyle." id="432" name="Google Shape;432;p44"/>
          <p:cNvPicPr preferRelativeResize="0"/>
          <p:nvPr/>
        </p:nvPicPr>
        <p:blipFill rotWithShape="1">
          <a:blip r:embed="rId6">
            <a:alphaModFix/>
          </a:blip>
          <a:srcRect b="0" l="0" r="0" t="0"/>
          <a:stretch/>
        </p:blipFill>
        <p:spPr>
          <a:xfrm rot="5400000">
            <a:off x="1667042" y="269026"/>
            <a:ext cx="5809916" cy="73680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F:\Mine Work\NIT_Goa_logo.png" id="437" name="Google Shape;437;p4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38" name="Google Shape;438;p4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39" name="Google Shape;439;p4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45"/>
          <p:cNvSpPr/>
          <p:nvPr/>
        </p:nvSpPr>
        <p:spPr>
          <a:xfrm>
            <a:off x="2748355" y="162362"/>
            <a:ext cx="3657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Primarily used pencils</a:t>
            </a:r>
            <a:endParaRPr b="1" sz="2400">
              <a:solidFill>
                <a:srgbClr val="000099"/>
              </a:solidFill>
              <a:latin typeface="Tahoma"/>
              <a:ea typeface="Tahoma"/>
              <a:cs typeface="Tahoma"/>
              <a:sym typeface="Tahoma"/>
            </a:endParaRPr>
          </a:p>
        </p:txBody>
      </p:sp>
      <p:pic>
        <p:nvPicPr>
          <p:cNvPr id="441" name="Google Shape;441;p45"/>
          <p:cNvPicPr preferRelativeResize="0"/>
          <p:nvPr/>
        </p:nvPicPr>
        <p:blipFill rotWithShape="1">
          <a:blip r:embed="rId5">
            <a:alphaModFix/>
          </a:blip>
          <a:srcRect b="33333" l="10762" r="23104" t="26042"/>
          <a:stretch/>
        </p:blipFill>
        <p:spPr>
          <a:xfrm>
            <a:off x="0" y="2286000"/>
            <a:ext cx="9082934" cy="31369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F:\Mine Work\NIT_Goa_logo.png" id="446" name="Google Shape;446;p4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47" name="Google Shape;447;p4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48" name="Google Shape;448;p4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46"/>
          <p:cNvSpPr/>
          <p:nvPr/>
        </p:nvSpPr>
        <p:spPr>
          <a:xfrm>
            <a:off x="2209800" y="162362"/>
            <a:ext cx="4343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Practice Session: Lettering</a:t>
            </a:r>
            <a:endParaRPr b="1" sz="2400">
              <a:solidFill>
                <a:srgbClr val="000099"/>
              </a:solidFill>
              <a:latin typeface="Tahoma"/>
              <a:ea typeface="Tahoma"/>
              <a:cs typeface="Tahoma"/>
              <a:sym typeface="Tahoma"/>
            </a:endParaRPr>
          </a:p>
        </p:txBody>
      </p:sp>
      <p:sp>
        <p:nvSpPr>
          <p:cNvPr id="450" name="Google Shape;450;p46"/>
          <p:cNvSpPr/>
          <p:nvPr/>
        </p:nvSpPr>
        <p:spPr>
          <a:xfrm>
            <a:off x="2514600" y="1084939"/>
            <a:ext cx="54102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FF0000"/>
                </a:solidFill>
                <a:latin typeface="Tahoma"/>
                <a:ea typeface="Tahoma"/>
                <a:cs typeface="Tahoma"/>
                <a:sym typeface="Tahoma"/>
              </a:rPr>
              <a:t>How to write?</a:t>
            </a:r>
            <a:endParaRPr b="1" sz="4400">
              <a:solidFill>
                <a:srgbClr val="FF0000"/>
              </a:solidFill>
              <a:latin typeface="Tahoma"/>
              <a:ea typeface="Tahoma"/>
              <a:cs typeface="Tahoma"/>
              <a:sym typeface="Tahoma"/>
            </a:endParaRPr>
          </a:p>
        </p:txBody>
      </p:sp>
      <p:sp>
        <p:nvSpPr>
          <p:cNvPr id="451" name="Google Shape;451;p46"/>
          <p:cNvSpPr/>
          <p:nvPr/>
        </p:nvSpPr>
        <p:spPr>
          <a:xfrm>
            <a:off x="184224" y="2321290"/>
            <a:ext cx="8571082"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0C0C0C"/>
                </a:solidFill>
                <a:latin typeface="Tahoma"/>
                <a:ea typeface="Tahoma"/>
                <a:cs typeface="Tahoma"/>
                <a:sym typeface="Tahoma"/>
              </a:rPr>
              <a:t>This is single stroke writing...Always mind it….</a:t>
            </a:r>
            <a:endParaRPr b="1" sz="4800">
              <a:solidFill>
                <a:srgbClr val="0C0C0C"/>
              </a:solidFill>
              <a:latin typeface="Tahoma"/>
              <a:ea typeface="Tahoma"/>
              <a:cs typeface="Tahoma"/>
              <a:sym typeface="Tahoma"/>
            </a:endParaRPr>
          </a:p>
        </p:txBody>
      </p:sp>
      <p:sp>
        <p:nvSpPr>
          <p:cNvPr id="452" name="Google Shape;452;p46"/>
          <p:cNvSpPr/>
          <p:nvPr/>
        </p:nvSpPr>
        <p:spPr>
          <a:xfrm>
            <a:off x="740487" y="4465951"/>
            <a:ext cx="70166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0C0C0C"/>
                </a:solidFill>
                <a:latin typeface="Tahoma"/>
                <a:ea typeface="Tahoma"/>
                <a:cs typeface="Tahoma"/>
                <a:sym typeface="Tahoma"/>
              </a:rPr>
              <a:t>Free hand and speedy</a:t>
            </a:r>
            <a:endParaRPr b="1" sz="4800">
              <a:solidFill>
                <a:srgbClr val="0C0C0C"/>
              </a:solidFill>
              <a:latin typeface="Tahoma"/>
              <a:ea typeface="Tahoma"/>
              <a:cs typeface="Tahoma"/>
              <a:sym typeface="Tahoma"/>
            </a:endParaRPr>
          </a:p>
        </p:txBody>
      </p:sp>
      <p:sp>
        <p:nvSpPr>
          <p:cNvPr id="453" name="Google Shape;453;p46"/>
          <p:cNvSpPr/>
          <p:nvPr/>
        </p:nvSpPr>
        <p:spPr>
          <a:xfrm>
            <a:off x="184224" y="5715000"/>
            <a:ext cx="8959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0C0C0C"/>
                </a:solidFill>
                <a:latin typeface="Tahoma"/>
                <a:ea typeface="Tahoma"/>
                <a:cs typeface="Tahoma"/>
                <a:sym typeface="Tahoma"/>
              </a:rPr>
              <a:t>Minimizing the use of eraser</a:t>
            </a:r>
            <a:endParaRPr b="1" sz="4800">
              <a:solidFill>
                <a:srgbClr val="0C0C0C"/>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F:\Mine Work\NIT_Goa_logo.png" id="458" name="Google Shape;458;p4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59" name="Google Shape;459;p4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60" name="Google Shape;460;p4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47"/>
          <p:cNvSpPr/>
          <p:nvPr/>
        </p:nvSpPr>
        <p:spPr>
          <a:xfrm>
            <a:off x="2209800" y="162362"/>
            <a:ext cx="4343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Practice Session: Lettering</a:t>
            </a:r>
            <a:endParaRPr b="1" sz="2400">
              <a:solidFill>
                <a:srgbClr val="000099"/>
              </a:solidFill>
              <a:latin typeface="Tahoma"/>
              <a:ea typeface="Tahoma"/>
              <a:cs typeface="Tahoma"/>
              <a:sym typeface="Tahoma"/>
            </a:endParaRPr>
          </a:p>
        </p:txBody>
      </p:sp>
      <p:sp>
        <p:nvSpPr>
          <p:cNvPr id="462" name="Google Shape;462;p47"/>
          <p:cNvSpPr/>
          <p:nvPr/>
        </p:nvSpPr>
        <p:spPr>
          <a:xfrm>
            <a:off x="2514600" y="1084939"/>
            <a:ext cx="54102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FF0000"/>
                </a:solidFill>
                <a:latin typeface="Tahoma"/>
                <a:ea typeface="Tahoma"/>
                <a:cs typeface="Tahoma"/>
                <a:sym typeface="Tahoma"/>
              </a:rPr>
              <a:t>How to write?</a:t>
            </a:r>
            <a:endParaRPr b="1" sz="4400">
              <a:solidFill>
                <a:srgbClr val="FF0000"/>
              </a:solidFill>
              <a:latin typeface="Tahoma"/>
              <a:ea typeface="Tahoma"/>
              <a:cs typeface="Tahoma"/>
              <a:sym typeface="Tahoma"/>
            </a:endParaRPr>
          </a:p>
        </p:txBody>
      </p:sp>
      <p:sp>
        <p:nvSpPr>
          <p:cNvPr id="463" name="Google Shape;463;p47"/>
          <p:cNvSpPr/>
          <p:nvPr/>
        </p:nvSpPr>
        <p:spPr>
          <a:xfrm>
            <a:off x="595030" y="2272432"/>
            <a:ext cx="7572939"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0C0C0C"/>
                </a:solidFill>
                <a:latin typeface="Tahoma"/>
                <a:ea typeface="Tahoma"/>
                <a:cs typeface="Tahoma"/>
                <a:sym typeface="Tahoma"/>
              </a:rPr>
              <a:t>Neat and clean writing</a:t>
            </a:r>
            <a:endParaRPr b="1" sz="4800">
              <a:solidFill>
                <a:srgbClr val="0C0C0C"/>
              </a:solidFill>
              <a:latin typeface="Tahoma"/>
              <a:ea typeface="Tahoma"/>
              <a:cs typeface="Tahoma"/>
              <a:sym typeface="Tahoma"/>
            </a:endParaRPr>
          </a:p>
        </p:txBody>
      </p:sp>
      <p:sp>
        <p:nvSpPr>
          <p:cNvPr id="464" name="Google Shape;464;p47"/>
          <p:cNvSpPr/>
          <p:nvPr/>
        </p:nvSpPr>
        <p:spPr>
          <a:xfrm>
            <a:off x="1411939" y="3650205"/>
            <a:ext cx="593912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0C0C0C"/>
                </a:solidFill>
                <a:latin typeface="Tahoma"/>
                <a:ea typeface="Tahoma"/>
                <a:cs typeface="Tahoma"/>
                <a:sym typeface="Tahoma"/>
              </a:rPr>
              <a:t>Avoid overwriting</a:t>
            </a:r>
            <a:endParaRPr b="1" sz="4800">
              <a:solidFill>
                <a:srgbClr val="0C0C0C"/>
              </a:solidFill>
              <a:latin typeface="Tahoma"/>
              <a:ea typeface="Tahoma"/>
              <a:cs typeface="Tahoma"/>
              <a:sym typeface="Tahoma"/>
            </a:endParaRPr>
          </a:p>
        </p:txBody>
      </p:sp>
      <p:sp>
        <p:nvSpPr>
          <p:cNvPr id="465" name="Google Shape;465;p47"/>
          <p:cNvSpPr/>
          <p:nvPr/>
        </p:nvSpPr>
        <p:spPr>
          <a:xfrm>
            <a:off x="358121" y="5181600"/>
            <a:ext cx="803095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0C0C0C"/>
                </a:solidFill>
                <a:latin typeface="Tahoma"/>
                <a:ea typeface="Tahoma"/>
                <a:cs typeface="Tahoma"/>
                <a:sym typeface="Tahoma"/>
              </a:rPr>
              <a:t>Use all space of the sheet</a:t>
            </a:r>
            <a:endParaRPr b="1" sz="4800">
              <a:solidFill>
                <a:srgbClr val="0C0C0C"/>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descr="F:\Mine Work\NIT_Goa_logo.png" id="470" name="Google Shape;470;p4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71" name="Google Shape;471;p4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72" name="Google Shape;472;p4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48"/>
          <p:cNvSpPr/>
          <p:nvPr/>
        </p:nvSpPr>
        <p:spPr>
          <a:xfrm>
            <a:off x="2209800" y="162362"/>
            <a:ext cx="4343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Practice Session: Lettering</a:t>
            </a:r>
            <a:endParaRPr b="1" sz="2400">
              <a:solidFill>
                <a:srgbClr val="000099"/>
              </a:solidFill>
              <a:latin typeface="Tahoma"/>
              <a:ea typeface="Tahoma"/>
              <a:cs typeface="Tahoma"/>
              <a:sym typeface="Tahoma"/>
            </a:endParaRPr>
          </a:p>
        </p:txBody>
      </p:sp>
      <p:sp>
        <p:nvSpPr>
          <p:cNvPr id="474" name="Google Shape;474;p48"/>
          <p:cNvSpPr/>
          <p:nvPr/>
        </p:nvSpPr>
        <p:spPr>
          <a:xfrm>
            <a:off x="192320" y="1157298"/>
            <a:ext cx="8362558" cy="2554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a:solidFill>
                  <a:srgbClr val="FF0000"/>
                </a:solidFill>
                <a:latin typeface="Tahoma"/>
                <a:ea typeface="Tahoma"/>
                <a:cs typeface="Tahoma"/>
                <a:sym typeface="Tahoma"/>
              </a:rPr>
              <a:t>Two ways:-</a:t>
            </a:r>
            <a:endParaRPr/>
          </a:p>
          <a:p>
            <a:pPr indent="-571500" lvl="0" marL="571500" marR="0" rtl="0" algn="l">
              <a:spcBef>
                <a:spcPts val="0"/>
              </a:spcBef>
              <a:spcAft>
                <a:spcPts val="0"/>
              </a:spcAft>
              <a:buClr>
                <a:srgbClr val="FF0000"/>
              </a:buClr>
              <a:buSzPts val="4400"/>
              <a:buFont typeface="Noto Sans Symbols"/>
              <a:buChar char="❑"/>
            </a:pPr>
            <a:r>
              <a:rPr b="1" lang="en-US" sz="4400">
                <a:solidFill>
                  <a:srgbClr val="FF0000"/>
                </a:solidFill>
                <a:latin typeface="Tahoma"/>
                <a:ea typeface="Tahoma"/>
                <a:cs typeface="Tahoma"/>
                <a:sym typeface="Tahoma"/>
              </a:rPr>
              <a:t>Vertical writing</a:t>
            </a:r>
            <a:endParaRPr/>
          </a:p>
          <a:p>
            <a:pPr indent="-571500" lvl="0" marL="571500" marR="0" rtl="0" algn="l">
              <a:spcBef>
                <a:spcPts val="0"/>
              </a:spcBef>
              <a:spcAft>
                <a:spcPts val="0"/>
              </a:spcAft>
              <a:buClr>
                <a:srgbClr val="FF0000"/>
              </a:buClr>
              <a:buSzPts val="4400"/>
              <a:buFont typeface="Noto Sans Symbols"/>
              <a:buChar char="❑"/>
            </a:pPr>
            <a:r>
              <a:rPr b="1" lang="en-US" sz="4400">
                <a:solidFill>
                  <a:srgbClr val="FF0000"/>
                </a:solidFill>
                <a:latin typeface="Tahoma"/>
                <a:ea typeface="Tahoma"/>
                <a:cs typeface="Tahoma"/>
                <a:sym typeface="Tahoma"/>
              </a:rPr>
              <a:t>Inclined writing (</a:t>
            </a:r>
            <a:r>
              <a:rPr b="1" lang="en-US" sz="2800">
                <a:solidFill>
                  <a:srgbClr val="FF0000"/>
                </a:solidFill>
                <a:latin typeface="Tahoma"/>
                <a:ea typeface="Tahoma"/>
                <a:cs typeface="Tahoma"/>
                <a:sym typeface="Tahoma"/>
              </a:rPr>
              <a:t>slope being 75° with the horizontal)</a:t>
            </a:r>
            <a:endParaRPr b="1" sz="2800">
              <a:solidFill>
                <a:srgbClr val="FF0000"/>
              </a:solidFill>
              <a:latin typeface="Tahoma"/>
              <a:ea typeface="Tahoma"/>
              <a:cs typeface="Tahoma"/>
              <a:sym typeface="Tahoma"/>
            </a:endParaRPr>
          </a:p>
        </p:txBody>
      </p:sp>
      <p:sp>
        <p:nvSpPr>
          <p:cNvPr id="475" name="Google Shape;475;p48"/>
          <p:cNvSpPr/>
          <p:nvPr/>
        </p:nvSpPr>
        <p:spPr>
          <a:xfrm>
            <a:off x="1295400" y="3974482"/>
            <a:ext cx="5257800" cy="255454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rgbClr val="000099"/>
                </a:solidFill>
                <a:latin typeface="Tahoma"/>
                <a:ea typeface="Tahoma"/>
                <a:cs typeface="Tahoma"/>
                <a:sym typeface="Tahoma"/>
              </a:rPr>
              <a:t>Method:-</a:t>
            </a:r>
            <a:endParaRPr/>
          </a:p>
          <a:p>
            <a:pPr indent="0" lvl="0" marL="0" marR="0" rtl="0" algn="ctr">
              <a:spcBef>
                <a:spcPts val="0"/>
              </a:spcBef>
              <a:spcAft>
                <a:spcPts val="0"/>
              </a:spcAft>
              <a:buNone/>
            </a:pPr>
            <a:r>
              <a:t/>
            </a:r>
            <a:endParaRPr b="1" sz="3200">
              <a:solidFill>
                <a:srgbClr val="000099"/>
              </a:solidFill>
              <a:latin typeface="Tahoma"/>
              <a:ea typeface="Tahoma"/>
              <a:cs typeface="Tahoma"/>
              <a:sym typeface="Tahoma"/>
            </a:endParaRPr>
          </a:p>
          <a:p>
            <a:pPr indent="0" lvl="0" marL="0" marR="0" rtl="0" algn="ctr">
              <a:spcBef>
                <a:spcPts val="0"/>
              </a:spcBef>
              <a:spcAft>
                <a:spcPts val="0"/>
              </a:spcAft>
              <a:buNone/>
            </a:pPr>
            <a:r>
              <a:rPr b="1" lang="en-US" sz="3200">
                <a:solidFill>
                  <a:srgbClr val="000099"/>
                </a:solidFill>
                <a:latin typeface="Tahoma"/>
                <a:ea typeface="Tahoma"/>
                <a:cs typeface="Tahoma"/>
                <a:sym typeface="Tahoma"/>
              </a:rPr>
              <a:t>Lettering style A</a:t>
            </a:r>
            <a:endParaRPr/>
          </a:p>
          <a:p>
            <a:pPr indent="0" lvl="0" marL="0" marR="0" rtl="0" algn="ctr">
              <a:spcBef>
                <a:spcPts val="0"/>
              </a:spcBef>
              <a:spcAft>
                <a:spcPts val="0"/>
              </a:spcAft>
              <a:buNone/>
            </a:pPr>
            <a:r>
              <a:t/>
            </a:r>
            <a:endParaRPr b="1" sz="3200">
              <a:solidFill>
                <a:srgbClr val="000099"/>
              </a:solidFill>
              <a:latin typeface="Tahoma"/>
              <a:ea typeface="Tahoma"/>
              <a:cs typeface="Tahoma"/>
              <a:sym typeface="Tahoma"/>
            </a:endParaRPr>
          </a:p>
          <a:p>
            <a:pPr indent="0" lvl="0" marL="0" marR="0" rtl="0" algn="ctr">
              <a:spcBef>
                <a:spcPts val="0"/>
              </a:spcBef>
              <a:spcAft>
                <a:spcPts val="0"/>
              </a:spcAft>
              <a:buNone/>
            </a:pPr>
            <a:r>
              <a:rPr b="1" lang="en-US" sz="3200">
                <a:solidFill>
                  <a:srgbClr val="000099"/>
                </a:solidFill>
                <a:latin typeface="Tahoma"/>
                <a:ea typeface="Tahoma"/>
                <a:cs typeface="Tahoma"/>
                <a:sym typeface="Tahoma"/>
              </a:rPr>
              <a:t>Lettering style B</a:t>
            </a:r>
            <a:endParaRPr b="1" sz="3200">
              <a:solidFill>
                <a:srgbClr val="000099"/>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descr="F:\Mine Work\NIT_Goa_logo.png" id="480" name="Google Shape;480;p4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81" name="Google Shape;481;p4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82" name="Google Shape;482;p4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3" name="Google Shape;483;p49"/>
          <p:cNvSpPr/>
          <p:nvPr/>
        </p:nvSpPr>
        <p:spPr>
          <a:xfrm>
            <a:off x="2699722" y="169015"/>
            <a:ext cx="448504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Lettering style A (d=h/10)</a:t>
            </a:r>
            <a:endParaRPr b="1" sz="2400">
              <a:solidFill>
                <a:srgbClr val="000099"/>
              </a:solidFill>
              <a:latin typeface="Tahoma"/>
              <a:ea typeface="Tahoma"/>
              <a:cs typeface="Tahoma"/>
              <a:sym typeface="Tahoma"/>
            </a:endParaRPr>
          </a:p>
        </p:txBody>
      </p:sp>
      <p:pic>
        <p:nvPicPr>
          <p:cNvPr id="484" name="Google Shape;484;p49"/>
          <p:cNvPicPr preferRelativeResize="0"/>
          <p:nvPr/>
        </p:nvPicPr>
        <p:blipFill rotWithShape="1">
          <a:blip r:embed="rId5">
            <a:alphaModFix/>
          </a:blip>
          <a:srcRect b="8333" l="7247" r="10176" t="16667"/>
          <a:stretch/>
        </p:blipFill>
        <p:spPr>
          <a:xfrm>
            <a:off x="105189" y="1370587"/>
            <a:ext cx="8991600" cy="4591455"/>
          </a:xfrm>
          <a:prstGeom prst="rect">
            <a:avLst/>
          </a:prstGeom>
          <a:noFill/>
          <a:ln>
            <a:noFill/>
          </a:ln>
        </p:spPr>
      </p:pic>
      <p:sp>
        <p:nvSpPr>
          <p:cNvPr id="485" name="Google Shape;485;p49"/>
          <p:cNvSpPr/>
          <p:nvPr/>
        </p:nvSpPr>
        <p:spPr>
          <a:xfrm>
            <a:off x="1066800" y="6176360"/>
            <a:ext cx="70104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ahoma"/>
                <a:ea typeface="Tahoma"/>
                <a:cs typeface="Tahoma"/>
                <a:sym typeface="Tahoma"/>
              </a:rPr>
              <a:t>Preferably height to width ratio: 6:5</a:t>
            </a:r>
            <a:endParaRPr b="1" sz="2800">
              <a:solidFill>
                <a:srgbClr val="FF0000"/>
              </a:solidFill>
              <a:latin typeface="Tahoma"/>
              <a:ea typeface="Tahoma"/>
              <a:cs typeface="Tahoma"/>
              <a:sym typeface="Tahoma"/>
            </a:endParaRPr>
          </a:p>
        </p:txBody>
      </p:sp>
      <p:sp>
        <p:nvSpPr>
          <p:cNvPr id="486" name="Google Shape;486;p49"/>
          <p:cNvSpPr/>
          <p:nvPr/>
        </p:nvSpPr>
        <p:spPr>
          <a:xfrm>
            <a:off x="7086600" y="1905000"/>
            <a:ext cx="533400" cy="4271360"/>
          </a:xfrm>
          <a:prstGeom prst="rect">
            <a:avLst/>
          </a:prstGeom>
          <a:noFill/>
          <a:ln cap="flat" cmpd="sng" w="5715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49"/>
          <p:cNvSpPr/>
          <p:nvPr/>
        </p:nvSpPr>
        <p:spPr>
          <a:xfrm>
            <a:off x="7610475" y="1933575"/>
            <a:ext cx="533400" cy="4271360"/>
          </a:xfrm>
          <a:prstGeom prst="rect">
            <a:avLst/>
          </a:prstGeom>
          <a:noFill/>
          <a:ln cap="flat" cmpd="sng" w="57150">
            <a:solidFill>
              <a:srgbClr val="C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F:\Mine Work\NIT_Goa_logo.png" id="492" name="Google Shape;492;p5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493" name="Google Shape;493;p5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494" name="Google Shape;494;p5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5" name="Google Shape;495;p50"/>
          <p:cNvPicPr preferRelativeResize="0"/>
          <p:nvPr/>
        </p:nvPicPr>
        <p:blipFill rotWithShape="1">
          <a:blip r:embed="rId5">
            <a:alphaModFix/>
          </a:blip>
          <a:srcRect b="9375" l="11347" r="16031" t="20833"/>
          <a:stretch/>
        </p:blipFill>
        <p:spPr>
          <a:xfrm>
            <a:off x="3307" y="1219200"/>
            <a:ext cx="9166746" cy="4953000"/>
          </a:xfrm>
          <a:prstGeom prst="rect">
            <a:avLst/>
          </a:prstGeom>
          <a:noFill/>
          <a:ln>
            <a:noFill/>
          </a:ln>
        </p:spPr>
      </p:pic>
      <p:sp>
        <p:nvSpPr>
          <p:cNvPr id="496" name="Google Shape;496;p50"/>
          <p:cNvSpPr/>
          <p:nvPr/>
        </p:nvSpPr>
        <p:spPr>
          <a:xfrm>
            <a:off x="2770543" y="148737"/>
            <a:ext cx="4343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Lettering style B (d=h/14)</a:t>
            </a:r>
            <a:endParaRPr b="1" sz="2400">
              <a:solidFill>
                <a:srgbClr val="000099"/>
              </a:solidFill>
              <a:latin typeface="Tahoma"/>
              <a:ea typeface="Tahoma"/>
              <a:cs typeface="Tahoma"/>
              <a:sym typeface="Tahoma"/>
            </a:endParaRPr>
          </a:p>
        </p:txBody>
      </p:sp>
      <p:sp>
        <p:nvSpPr>
          <p:cNvPr id="497" name="Google Shape;497;p50"/>
          <p:cNvSpPr/>
          <p:nvPr/>
        </p:nvSpPr>
        <p:spPr>
          <a:xfrm>
            <a:off x="1066800" y="6176360"/>
            <a:ext cx="70104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0000"/>
                </a:solidFill>
                <a:latin typeface="Tahoma"/>
                <a:ea typeface="Tahoma"/>
                <a:cs typeface="Tahoma"/>
                <a:sym typeface="Tahoma"/>
              </a:rPr>
              <a:t>Preferably height to width ratio: 6:5</a:t>
            </a:r>
            <a:endParaRPr b="1" sz="2800">
              <a:solidFill>
                <a:srgbClr val="FF0000"/>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descr="F:\Mine Work\NIT_Goa_logo.png" id="502" name="Google Shape;502;p5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03" name="Google Shape;503;p5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04" name="Google Shape;504;p5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51"/>
          <p:cNvSpPr/>
          <p:nvPr/>
        </p:nvSpPr>
        <p:spPr>
          <a:xfrm>
            <a:off x="2732443" y="162362"/>
            <a:ext cx="4419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Practise: Uppercase letters</a:t>
            </a:r>
            <a:endParaRPr b="1" sz="2400">
              <a:solidFill>
                <a:srgbClr val="000099"/>
              </a:solidFill>
              <a:latin typeface="Tahoma"/>
              <a:ea typeface="Tahoma"/>
              <a:cs typeface="Tahoma"/>
              <a:sym typeface="Tahoma"/>
            </a:endParaRPr>
          </a:p>
        </p:txBody>
      </p:sp>
      <p:pic>
        <p:nvPicPr>
          <p:cNvPr id="506" name="Google Shape;506;p51"/>
          <p:cNvPicPr preferRelativeResize="0"/>
          <p:nvPr/>
        </p:nvPicPr>
        <p:blipFill rotWithShape="1">
          <a:blip r:embed="rId5">
            <a:alphaModFix/>
          </a:blip>
          <a:srcRect b="23958" l="6662" r="17789" t="28125"/>
          <a:stretch/>
        </p:blipFill>
        <p:spPr>
          <a:xfrm>
            <a:off x="191328" y="1981200"/>
            <a:ext cx="8761344" cy="312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F:\Mine Work\NIT_Goa_logo.png" id="116" name="Google Shape;116;p1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17" name="Google Shape;117;p1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18" name="Google Shape;118;p1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6"/>
          <p:cNvSpPr/>
          <p:nvPr/>
        </p:nvSpPr>
        <p:spPr>
          <a:xfrm>
            <a:off x="377171" y="1371600"/>
            <a:ext cx="6366007" cy="45243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rgbClr val="000099"/>
                </a:solidFill>
                <a:latin typeface="Tahoma"/>
                <a:ea typeface="Tahoma"/>
                <a:cs typeface="Tahoma"/>
                <a:sym typeface="Tahoma"/>
              </a:rPr>
              <a:t>How we will do this Engineering Drawing?</a:t>
            </a:r>
            <a:endParaRPr b="1" sz="7200">
              <a:solidFill>
                <a:srgbClr val="000099"/>
              </a:solidFill>
              <a:latin typeface="Tahoma"/>
              <a:ea typeface="Tahoma"/>
              <a:cs typeface="Tahoma"/>
              <a:sym typeface="Tahoma"/>
            </a:endParaRPr>
          </a:p>
        </p:txBody>
      </p:sp>
      <p:pic>
        <p:nvPicPr>
          <p:cNvPr descr="8,472 Cartoon boy thinking Vectors, Royalty-free Vector Cartoon boy thinking  Images | Depositphotos®" id="120" name="Google Shape;120;p16"/>
          <p:cNvPicPr preferRelativeResize="0"/>
          <p:nvPr/>
        </p:nvPicPr>
        <p:blipFill rotWithShape="1">
          <a:blip r:embed="rId5">
            <a:alphaModFix/>
          </a:blip>
          <a:srcRect b="0" l="0" r="0" t="0"/>
          <a:stretch/>
        </p:blipFill>
        <p:spPr>
          <a:xfrm>
            <a:off x="6593511" y="1221765"/>
            <a:ext cx="2165424" cy="2165424"/>
          </a:xfrm>
          <a:prstGeom prst="rect">
            <a:avLst/>
          </a:prstGeom>
          <a:noFill/>
          <a:ln>
            <a:noFill/>
          </a:ln>
        </p:spPr>
      </p:pic>
      <p:pic>
        <p:nvPicPr>
          <p:cNvPr descr="Free Thinking Animated Cliparts, Download Free Thinking Animated Cliparts  png images, Free ClipArts on Clipart Library" id="121" name="Google Shape;121;p16"/>
          <p:cNvPicPr preferRelativeResize="0"/>
          <p:nvPr/>
        </p:nvPicPr>
        <p:blipFill rotWithShape="1">
          <a:blip r:embed="rId6">
            <a:alphaModFix/>
          </a:blip>
          <a:srcRect b="0" l="0" r="0" t="0"/>
          <a:stretch/>
        </p:blipFill>
        <p:spPr>
          <a:xfrm>
            <a:off x="6914774" y="3505200"/>
            <a:ext cx="1672565" cy="30259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descr="F:\Mine Work\NIT_Goa_logo.png" id="511" name="Google Shape;511;p5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12" name="Google Shape;512;p5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13" name="Google Shape;513;p5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52"/>
          <p:cNvSpPr/>
          <p:nvPr/>
        </p:nvSpPr>
        <p:spPr>
          <a:xfrm>
            <a:off x="3281755" y="162362"/>
            <a:ext cx="2590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Drawing Sheet</a:t>
            </a:r>
            <a:endParaRPr b="1" sz="2400">
              <a:solidFill>
                <a:srgbClr val="000099"/>
              </a:solidFill>
              <a:latin typeface="Tahoma"/>
              <a:ea typeface="Tahoma"/>
              <a:cs typeface="Tahoma"/>
              <a:sym typeface="Tahoma"/>
            </a:endParaRPr>
          </a:p>
        </p:txBody>
      </p:sp>
      <p:sp>
        <p:nvSpPr>
          <p:cNvPr id="515" name="Google Shape;515;p52"/>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6" name="Google Shape;516;p52"/>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517" name="Google Shape;517;p52"/>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297 mm</a:t>
            </a:r>
            <a:endParaRPr b="1" sz="1800">
              <a:solidFill>
                <a:schemeClr val="dk1"/>
              </a:solidFill>
              <a:latin typeface="Calibri"/>
              <a:ea typeface="Calibri"/>
              <a:cs typeface="Calibri"/>
              <a:sym typeface="Calibri"/>
            </a:endParaRPr>
          </a:p>
        </p:txBody>
      </p:sp>
      <p:cxnSp>
        <p:nvCxnSpPr>
          <p:cNvPr id="518" name="Google Shape;518;p52"/>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519" name="Google Shape;519;p52"/>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210  mm</a:t>
            </a:r>
            <a:endParaRPr b="1" sz="1800">
              <a:solidFill>
                <a:schemeClr val="dk1"/>
              </a:solidFill>
              <a:latin typeface="Calibri"/>
              <a:ea typeface="Calibri"/>
              <a:cs typeface="Calibri"/>
              <a:sym typeface="Calibri"/>
            </a:endParaRPr>
          </a:p>
        </p:txBody>
      </p:sp>
      <p:sp>
        <p:nvSpPr>
          <p:cNvPr id="520" name="Google Shape;520;p52"/>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4</a:t>
            </a:r>
            <a:endParaRPr b="1" baseline="-25000" sz="2400">
              <a:solidFill>
                <a:srgbClr val="000099"/>
              </a:solidFill>
              <a:latin typeface="Tahoma"/>
              <a:ea typeface="Tahoma"/>
              <a:cs typeface="Tahoma"/>
              <a:sym typeface="Tahoma"/>
            </a:endParaRPr>
          </a:p>
        </p:txBody>
      </p:sp>
      <p:sp>
        <p:nvSpPr>
          <p:cNvPr id="521" name="Google Shape;521;p52"/>
          <p:cNvSpPr/>
          <p:nvPr/>
        </p:nvSpPr>
        <p:spPr>
          <a:xfrm>
            <a:off x="1456740" y="2381179"/>
            <a:ext cx="6019801" cy="3314842"/>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22" name="Google Shape;522;p52"/>
          <p:cNvCxnSpPr/>
          <p:nvPr/>
        </p:nvCxnSpPr>
        <p:spPr>
          <a:xfrm rot="10800000">
            <a:off x="4572000" y="1905000"/>
            <a:ext cx="0" cy="476179"/>
          </a:xfrm>
          <a:prstGeom prst="straightConnector1">
            <a:avLst/>
          </a:prstGeom>
          <a:noFill/>
          <a:ln cap="flat" cmpd="sng" w="25400">
            <a:solidFill>
              <a:srgbClr val="4A7DBA"/>
            </a:solidFill>
            <a:prstDash val="solid"/>
            <a:round/>
            <a:headEnd len="med" w="med" type="triangle"/>
            <a:tailEnd len="med" w="med" type="triangle"/>
          </a:ln>
        </p:spPr>
      </p:cxnSp>
      <p:cxnSp>
        <p:nvCxnSpPr>
          <p:cNvPr id="523" name="Google Shape;523;p52"/>
          <p:cNvCxnSpPr/>
          <p:nvPr/>
        </p:nvCxnSpPr>
        <p:spPr>
          <a:xfrm rot="10800000">
            <a:off x="7476541" y="38862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524" name="Google Shape;524;p52"/>
          <p:cNvCxnSpPr/>
          <p:nvPr/>
        </p:nvCxnSpPr>
        <p:spPr>
          <a:xfrm rot="10800000">
            <a:off x="956189" y="38100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525" name="Google Shape;525;p52"/>
          <p:cNvCxnSpPr/>
          <p:nvPr/>
        </p:nvCxnSpPr>
        <p:spPr>
          <a:xfrm rot="10800000">
            <a:off x="4724400" y="5696021"/>
            <a:ext cx="0" cy="476179"/>
          </a:xfrm>
          <a:prstGeom prst="straightConnector1">
            <a:avLst/>
          </a:prstGeom>
          <a:noFill/>
          <a:ln cap="flat" cmpd="sng" w="25400">
            <a:solidFill>
              <a:srgbClr val="4A7DBA"/>
            </a:solidFill>
            <a:prstDash val="solid"/>
            <a:round/>
            <a:headEnd len="med" w="med" type="triangle"/>
            <a:tailEnd len="med" w="med" type="triangle"/>
          </a:ln>
        </p:spPr>
      </p:cxnSp>
      <p:sp>
        <p:nvSpPr>
          <p:cNvPr id="526" name="Google Shape;526;p52"/>
          <p:cNvSpPr txBox="1"/>
          <p:nvPr/>
        </p:nvSpPr>
        <p:spPr>
          <a:xfrm>
            <a:off x="4724400" y="196791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
        <p:nvSpPr>
          <p:cNvPr id="527" name="Google Shape;527;p52"/>
          <p:cNvSpPr txBox="1"/>
          <p:nvPr/>
        </p:nvSpPr>
        <p:spPr>
          <a:xfrm rot="5400000">
            <a:off x="7303463" y="413940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
        <p:nvSpPr>
          <p:cNvPr id="528" name="Google Shape;528;p52"/>
          <p:cNvSpPr txBox="1"/>
          <p:nvPr/>
        </p:nvSpPr>
        <p:spPr>
          <a:xfrm rot="-1678032">
            <a:off x="1029916" y="3343324"/>
            <a:ext cx="710208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D8D8D8"/>
                </a:solidFill>
                <a:latin typeface="Calibri"/>
                <a:ea typeface="Calibri"/>
                <a:cs typeface="Calibri"/>
                <a:sym typeface="Calibri"/>
              </a:rPr>
              <a:t>Engineering Drawing</a:t>
            </a:r>
            <a:endParaRPr sz="6000">
              <a:solidFill>
                <a:srgbClr val="D8D8D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5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descr="F:\Mine Work\NIT_Goa_logo.png" id="533" name="Google Shape;533;p5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34" name="Google Shape;534;p5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35" name="Google Shape;535;p5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53"/>
          <p:cNvSpPr/>
          <p:nvPr/>
        </p:nvSpPr>
        <p:spPr>
          <a:xfrm>
            <a:off x="4114800" y="169219"/>
            <a:ext cx="1981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Lettering</a:t>
            </a:r>
            <a:endParaRPr b="1" sz="2400">
              <a:solidFill>
                <a:srgbClr val="000099"/>
              </a:solidFill>
              <a:latin typeface="Tahoma"/>
              <a:ea typeface="Tahoma"/>
              <a:cs typeface="Tahoma"/>
              <a:sym typeface="Tahoma"/>
            </a:endParaRPr>
          </a:p>
        </p:txBody>
      </p:sp>
      <p:pic>
        <p:nvPicPr>
          <p:cNvPr id="537" name="Google Shape;537;p53"/>
          <p:cNvPicPr preferRelativeResize="0"/>
          <p:nvPr/>
        </p:nvPicPr>
        <p:blipFill rotWithShape="1">
          <a:blip r:embed="rId5">
            <a:alphaModFix/>
          </a:blip>
          <a:srcRect b="9375" l="22474" r="28331" t="18750"/>
          <a:stretch/>
        </p:blipFill>
        <p:spPr>
          <a:xfrm>
            <a:off x="1295399" y="1036448"/>
            <a:ext cx="6975607" cy="57299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F:\Mine Work\NIT_Goa_logo.png" id="542" name="Google Shape;542;p5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543" name="Google Shape;543;p5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544" name="Google Shape;544;p5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54"/>
          <p:cNvSpPr/>
          <p:nvPr/>
        </p:nvSpPr>
        <p:spPr>
          <a:xfrm>
            <a:off x="3140036" y="124374"/>
            <a:ext cx="3657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How to write letters?</a:t>
            </a:r>
            <a:endParaRPr b="1" sz="2400">
              <a:solidFill>
                <a:srgbClr val="000099"/>
              </a:solidFill>
              <a:latin typeface="Tahoma"/>
              <a:ea typeface="Tahoma"/>
              <a:cs typeface="Tahoma"/>
              <a:sym typeface="Tahoma"/>
            </a:endParaRPr>
          </a:p>
        </p:txBody>
      </p:sp>
      <p:cxnSp>
        <p:nvCxnSpPr>
          <p:cNvPr id="546" name="Google Shape;546;p54"/>
          <p:cNvCxnSpPr/>
          <p:nvPr/>
        </p:nvCxnSpPr>
        <p:spPr>
          <a:xfrm rot="10800000">
            <a:off x="946224" y="1447800"/>
            <a:ext cx="7467600" cy="0"/>
          </a:xfrm>
          <a:prstGeom prst="straightConnector1">
            <a:avLst/>
          </a:prstGeom>
          <a:noFill/>
          <a:ln cap="flat" cmpd="sng" w="19050">
            <a:solidFill>
              <a:schemeClr val="dk1"/>
            </a:solidFill>
            <a:prstDash val="solid"/>
            <a:round/>
            <a:headEnd len="sm" w="sm" type="none"/>
            <a:tailEnd len="sm" w="sm" type="none"/>
          </a:ln>
        </p:spPr>
      </p:cxnSp>
      <p:graphicFrame>
        <p:nvGraphicFramePr>
          <p:cNvPr id="547" name="Google Shape;547;p54"/>
          <p:cNvGraphicFramePr/>
          <p:nvPr/>
        </p:nvGraphicFramePr>
        <p:xfrm>
          <a:off x="3428118" y="4022795"/>
          <a:ext cx="3000000" cy="3000000"/>
        </p:xfrm>
        <a:graphic>
          <a:graphicData uri="http://schemas.openxmlformats.org/drawingml/2006/table">
            <a:tbl>
              <a:tblPr bandRow="1" firstRow="1">
                <a:noFill/>
                <a:tableStyleId>{2686A178-1BBE-4AC6-9F17-6A31AEE6E1C0}</a:tableStyleId>
              </a:tblPr>
              <a:tblGrid>
                <a:gridCol w="2646275"/>
                <a:gridCol w="2646275"/>
              </a:tblGrid>
              <a:tr h="423775">
                <a:tc>
                  <a:txBody>
                    <a:bodyPr/>
                    <a:lstStyle/>
                    <a:p>
                      <a:pPr indent="0" lvl="0" marL="0" marR="0" rtl="0" algn="l">
                        <a:spcBef>
                          <a:spcPts val="0"/>
                        </a:spcBef>
                        <a:spcAft>
                          <a:spcPts val="0"/>
                        </a:spcAft>
                        <a:buNone/>
                      </a:pPr>
                      <a:r>
                        <a:rPr lang="en-US" sz="2400" u="none" cap="none" strike="noStrike">
                          <a:latin typeface="Aharoni"/>
                          <a:ea typeface="Aharoni"/>
                          <a:cs typeface="Aharoni"/>
                          <a:sym typeface="Aharoni"/>
                        </a:rPr>
                        <a:t>Characteristics</a:t>
                      </a:r>
                      <a:endParaRPr sz="2400">
                        <a:latin typeface="Aharoni"/>
                        <a:ea typeface="Aharoni"/>
                        <a:cs typeface="Aharoni"/>
                        <a:sym typeface="Aharoni"/>
                      </a:endParaRPr>
                    </a:p>
                  </a:txBody>
                  <a:tcPr marT="45725" marB="45725" marR="91450" marL="91450">
                    <a:solidFill>
                      <a:srgbClr val="D99593"/>
                    </a:solidFill>
                  </a:tcPr>
                </a:tc>
                <a:tc>
                  <a:txBody>
                    <a:bodyPr/>
                    <a:lstStyle/>
                    <a:p>
                      <a:pPr indent="0" lvl="0" marL="0" marR="0" rtl="0" algn="l">
                        <a:spcBef>
                          <a:spcPts val="0"/>
                        </a:spcBef>
                        <a:spcAft>
                          <a:spcPts val="0"/>
                        </a:spcAft>
                        <a:buNone/>
                      </a:pPr>
                      <a:r>
                        <a:rPr lang="en-US" sz="2000">
                          <a:latin typeface="Aharoni"/>
                          <a:ea typeface="Aharoni"/>
                          <a:cs typeface="Aharoni"/>
                          <a:sym typeface="Aharoni"/>
                        </a:rPr>
                        <a:t>Lettering</a:t>
                      </a:r>
                      <a:r>
                        <a:rPr lang="en-US" sz="2000">
                          <a:latin typeface="Aharoni"/>
                          <a:ea typeface="Aharoni"/>
                          <a:cs typeface="Aharoni"/>
                          <a:sym typeface="Aharoni"/>
                        </a:rPr>
                        <a:t> Scheme A</a:t>
                      </a:r>
                      <a:endParaRPr sz="2000">
                        <a:latin typeface="Aharoni"/>
                        <a:ea typeface="Aharoni"/>
                        <a:cs typeface="Aharoni"/>
                        <a:sym typeface="Aharoni"/>
                      </a:endParaRPr>
                    </a:p>
                  </a:txBody>
                  <a:tcPr marT="45725" marB="45725" marR="91450" marL="91450">
                    <a:solidFill>
                      <a:srgbClr val="D99593"/>
                    </a:solidFill>
                  </a:tcPr>
                </a:tc>
              </a:tr>
              <a:tr h="523475">
                <a:tc>
                  <a:txBody>
                    <a:bodyPr/>
                    <a:lstStyle/>
                    <a:p>
                      <a:pPr indent="0" lvl="0" marL="0" marR="0" rtl="0" algn="ctr">
                        <a:spcBef>
                          <a:spcPts val="0"/>
                        </a:spcBef>
                        <a:spcAft>
                          <a:spcPts val="0"/>
                        </a:spcAft>
                        <a:buNone/>
                      </a:pPr>
                      <a:r>
                        <a:rPr lang="en-US" sz="3200">
                          <a:latin typeface="Arial"/>
                          <a:ea typeface="Arial"/>
                          <a:cs typeface="Arial"/>
                          <a:sym typeface="Arial"/>
                        </a:rPr>
                        <a:t>h</a:t>
                      </a:r>
                      <a:endParaRPr sz="32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3200">
                          <a:latin typeface="Arial"/>
                          <a:ea typeface="Arial"/>
                          <a:cs typeface="Arial"/>
                          <a:sym typeface="Arial"/>
                        </a:rPr>
                        <a:t>7</a:t>
                      </a:r>
                      <a:endParaRPr sz="3200">
                        <a:latin typeface="Arial"/>
                        <a:ea typeface="Arial"/>
                        <a:cs typeface="Arial"/>
                        <a:sym typeface="Arial"/>
                      </a:endParaRPr>
                    </a:p>
                  </a:txBody>
                  <a:tcPr marT="45725" marB="45725" marR="91450" marL="91450">
                    <a:solidFill>
                      <a:srgbClr val="D99593"/>
                    </a:solidFill>
                  </a:tcPr>
                </a:tc>
              </a:tr>
              <a:tr h="523475">
                <a:tc>
                  <a:txBody>
                    <a:bodyPr/>
                    <a:lstStyle/>
                    <a:p>
                      <a:pPr indent="0" lvl="0" marL="0" marR="0" rtl="0" algn="ctr">
                        <a:spcBef>
                          <a:spcPts val="0"/>
                        </a:spcBef>
                        <a:spcAft>
                          <a:spcPts val="0"/>
                        </a:spcAft>
                        <a:buNone/>
                      </a:pPr>
                      <a:r>
                        <a:rPr lang="en-US" sz="3200">
                          <a:latin typeface="Arial"/>
                          <a:ea typeface="Arial"/>
                          <a:cs typeface="Arial"/>
                          <a:sym typeface="Arial"/>
                        </a:rPr>
                        <a:t>w</a:t>
                      </a:r>
                      <a:endParaRPr sz="32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3200">
                          <a:latin typeface="Arial"/>
                          <a:ea typeface="Arial"/>
                          <a:cs typeface="Arial"/>
                          <a:sym typeface="Arial"/>
                        </a:rPr>
                        <a:t>6</a:t>
                      </a:r>
                      <a:endParaRPr sz="3200">
                        <a:latin typeface="Arial"/>
                        <a:ea typeface="Arial"/>
                        <a:cs typeface="Arial"/>
                        <a:sym typeface="Arial"/>
                      </a:endParaRPr>
                    </a:p>
                  </a:txBody>
                  <a:tcPr marT="45725" marB="45725" marR="91450" marL="91450">
                    <a:solidFill>
                      <a:srgbClr val="D99593"/>
                    </a:solidFill>
                  </a:tcPr>
                </a:tc>
              </a:tr>
              <a:tr h="523475">
                <a:tc>
                  <a:txBody>
                    <a:bodyPr/>
                    <a:lstStyle/>
                    <a:p>
                      <a:pPr indent="0" lvl="0" marL="0" marR="0" rtl="0" algn="ctr">
                        <a:spcBef>
                          <a:spcPts val="0"/>
                        </a:spcBef>
                        <a:spcAft>
                          <a:spcPts val="0"/>
                        </a:spcAft>
                        <a:buNone/>
                      </a:pPr>
                      <a:r>
                        <a:rPr lang="en-US" sz="3200">
                          <a:latin typeface="Arial"/>
                          <a:ea typeface="Arial"/>
                          <a:cs typeface="Arial"/>
                          <a:sym typeface="Arial"/>
                        </a:rPr>
                        <a:t>a</a:t>
                      </a:r>
                      <a:endParaRPr sz="32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3200">
                          <a:latin typeface="Arial"/>
                          <a:ea typeface="Arial"/>
                          <a:cs typeface="Arial"/>
                          <a:sym typeface="Arial"/>
                        </a:rPr>
                        <a:t>1</a:t>
                      </a:r>
                      <a:endParaRPr sz="3200">
                        <a:latin typeface="Arial"/>
                        <a:ea typeface="Arial"/>
                        <a:cs typeface="Arial"/>
                        <a:sym typeface="Arial"/>
                      </a:endParaRPr>
                    </a:p>
                  </a:txBody>
                  <a:tcPr marT="45725" marB="45725" marR="91450" marL="91450">
                    <a:solidFill>
                      <a:srgbClr val="D99593"/>
                    </a:solidFill>
                  </a:tcPr>
                </a:tc>
              </a:tr>
              <a:tr h="523475">
                <a:tc>
                  <a:txBody>
                    <a:bodyPr/>
                    <a:lstStyle/>
                    <a:p>
                      <a:pPr indent="0" lvl="0" marL="0" marR="0" rtl="0" algn="ctr">
                        <a:spcBef>
                          <a:spcPts val="0"/>
                        </a:spcBef>
                        <a:spcAft>
                          <a:spcPts val="0"/>
                        </a:spcAft>
                        <a:buNone/>
                      </a:pPr>
                      <a:r>
                        <a:rPr lang="en-US" sz="3200">
                          <a:latin typeface="Arial"/>
                          <a:ea typeface="Arial"/>
                          <a:cs typeface="Arial"/>
                          <a:sym typeface="Arial"/>
                        </a:rPr>
                        <a:t>b</a:t>
                      </a:r>
                      <a:endParaRPr sz="32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3200">
                          <a:latin typeface="Arial"/>
                          <a:ea typeface="Arial"/>
                          <a:cs typeface="Arial"/>
                          <a:sym typeface="Arial"/>
                        </a:rPr>
                        <a:t>10</a:t>
                      </a:r>
                      <a:endParaRPr sz="3200">
                        <a:latin typeface="Arial"/>
                        <a:ea typeface="Arial"/>
                        <a:cs typeface="Arial"/>
                        <a:sym typeface="Arial"/>
                      </a:endParaRPr>
                    </a:p>
                  </a:txBody>
                  <a:tcPr marT="45725" marB="45725" marR="91450" marL="91450">
                    <a:solidFill>
                      <a:srgbClr val="D99593"/>
                    </a:solidFill>
                  </a:tcPr>
                </a:tc>
              </a:tr>
            </a:tbl>
          </a:graphicData>
        </a:graphic>
      </p:graphicFrame>
      <p:grpSp>
        <p:nvGrpSpPr>
          <p:cNvPr id="548" name="Google Shape;548;p54"/>
          <p:cNvGrpSpPr/>
          <p:nvPr/>
        </p:nvGrpSpPr>
        <p:grpSpPr>
          <a:xfrm>
            <a:off x="968526" y="1236980"/>
            <a:ext cx="91440" cy="1274117"/>
            <a:chOff x="968526" y="1236980"/>
            <a:chExt cx="91440" cy="1274117"/>
          </a:xfrm>
        </p:grpSpPr>
        <p:sp>
          <p:nvSpPr>
            <p:cNvPr id="549" name="Google Shape;549;p54"/>
            <p:cNvSpPr/>
            <p:nvPr/>
          </p:nvSpPr>
          <p:spPr>
            <a:xfrm>
              <a:off x="968526" y="140208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50" name="Google Shape;550;p54"/>
            <p:cNvCxnSpPr/>
            <p:nvPr/>
          </p:nvCxnSpPr>
          <p:spPr>
            <a:xfrm>
              <a:off x="1006626" y="1236980"/>
              <a:ext cx="0" cy="1274117"/>
            </a:xfrm>
            <a:prstGeom prst="straightConnector1">
              <a:avLst/>
            </a:prstGeom>
            <a:noFill/>
            <a:ln cap="flat" cmpd="sng" w="9525">
              <a:solidFill>
                <a:schemeClr val="dk1"/>
              </a:solidFill>
              <a:prstDash val="solid"/>
              <a:round/>
              <a:headEnd len="sm" w="sm" type="none"/>
              <a:tailEnd len="sm" w="sm" type="none"/>
            </a:ln>
          </p:spPr>
        </p:cxnSp>
        <p:sp>
          <p:nvSpPr>
            <p:cNvPr id="551" name="Google Shape;551;p54"/>
            <p:cNvSpPr/>
            <p:nvPr/>
          </p:nvSpPr>
          <p:spPr>
            <a:xfrm>
              <a:off x="968526" y="224028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grpSp>
      <p:grpSp>
        <p:nvGrpSpPr>
          <p:cNvPr id="552" name="Google Shape;552;p54"/>
          <p:cNvGrpSpPr/>
          <p:nvPr/>
        </p:nvGrpSpPr>
        <p:grpSpPr>
          <a:xfrm>
            <a:off x="1723365" y="1235779"/>
            <a:ext cx="93345" cy="1274117"/>
            <a:chOff x="1508760" y="1219200"/>
            <a:chExt cx="93345" cy="1274117"/>
          </a:xfrm>
        </p:grpSpPr>
        <p:sp>
          <p:nvSpPr>
            <p:cNvPr id="553" name="Google Shape;553;p54"/>
            <p:cNvSpPr/>
            <p:nvPr/>
          </p:nvSpPr>
          <p:spPr>
            <a:xfrm>
              <a:off x="1508760" y="140208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54" name="Google Shape;554;p54"/>
            <p:cNvSpPr/>
            <p:nvPr/>
          </p:nvSpPr>
          <p:spPr>
            <a:xfrm>
              <a:off x="1510665" y="224028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55" name="Google Shape;555;p54"/>
            <p:cNvCxnSpPr/>
            <p:nvPr/>
          </p:nvCxnSpPr>
          <p:spPr>
            <a:xfrm>
              <a:off x="1558132" y="1219200"/>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556" name="Google Shape;556;p54"/>
          <p:cNvGrpSpPr/>
          <p:nvPr/>
        </p:nvGrpSpPr>
        <p:grpSpPr>
          <a:xfrm>
            <a:off x="2993676" y="1229541"/>
            <a:ext cx="93345" cy="1274117"/>
            <a:chOff x="2310774" y="1219200"/>
            <a:chExt cx="93345" cy="1274117"/>
          </a:xfrm>
        </p:grpSpPr>
        <p:sp>
          <p:nvSpPr>
            <p:cNvPr id="557" name="Google Shape;557;p54"/>
            <p:cNvSpPr/>
            <p:nvPr/>
          </p:nvSpPr>
          <p:spPr>
            <a:xfrm>
              <a:off x="2310774" y="139541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58" name="Google Shape;558;p54"/>
            <p:cNvSpPr/>
            <p:nvPr/>
          </p:nvSpPr>
          <p:spPr>
            <a:xfrm>
              <a:off x="2312679" y="224885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59" name="Google Shape;559;p54"/>
            <p:cNvCxnSpPr/>
            <p:nvPr/>
          </p:nvCxnSpPr>
          <p:spPr>
            <a:xfrm>
              <a:off x="2353641" y="1219200"/>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560" name="Google Shape;560;p54"/>
          <p:cNvGrpSpPr/>
          <p:nvPr/>
        </p:nvGrpSpPr>
        <p:grpSpPr>
          <a:xfrm>
            <a:off x="1971504" y="1251702"/>
            <a:ext cx="93345" cy="1274117"/>
            <a:chOff x="1745131" y="1236980"/>
            <a:chExt cx="93345" cy="1274117"/>
          </a:xfrm>
        </p:grpSpPr>
        <p:sp>
          <p:nvSpPr>
            <p:cNvPr id="561" name="Google Shape;561;p54"/>
            <p:cNvSpPr/>
            <p:nvPr/>
          </p:nvSpPr>
          <p:spPr>
            <a:xfrm>
              <a:off x="1745131" y="140239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62" name="Google Shape;562;p54"/>
            <p:cNvSpPr/>
            <p:nvPr/>
          </p:nvSpPr>
          <p:spPr>
            <a:xfrm>
              <a:off x="1747036" y="224059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63" name="Google Shape;563;p54"/>
            <p:cNvCxnSpPr/>
            <p:nvPr/>
          </p:nvCxnSpPr>
          <p:spPr>
            <a:xfrm>
              <a:off x="1796713" y="1236980"/>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564" name="Google Shape;564;p54"/>
          <p:cNvGrpSpPr/>
          <p:nvPr/>
        </p:nvGrpSpPr>
        <p:grpSpPr>
          <a:xfrm>
            <a:off x="2764910" y="1239723"/>
            <a:ext cx="92787" cy="1274117"/>
            <a:chOff x="2539376" y="1236980"/>
            <a:chExt cx="92787" cy="1274117"/>
          </a:xfrm>
        </p:grpSpPr>
        <p:sp>
          <p:nvSpPr>
            <p:cNvPr id="565" name="Google Shape;565;p54"/>
            <p:cNvSpPr/>
            <p:nvPr/>
          </p:nvSpPr>
          <p:spPr>
            <a:xfrm>
              <a:off x="2539376" y="139446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66" name="Google Shape;566;p54"/>
            <p:cNvSpPr/>
            <p:nvPr/>
          </p:nvSpPr>
          <p:spPr>
            <a:xfrm>
              <a:off x="2540723" y="223932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67" name="Google Shape;567;p54"/>
            <p:cNvCxnSpPr/>
            <p:nvPr/>
          </p:nvCxnSpPr>
          <p:spPr>
            <a:xfrm>
              <a:off x="2586029" y="1236980"/>
              <a:ext cx="0" cy="1274117"/>
            </a:xfrm>
            <a:prstGeom prst="straightConnector1">
              <a:avLst/>
            </a:prstGeom>
            <a:noFill/>
            <a:ln cap="flat" cmpd="sng" w="12700">
              <a:solidFill>
                <a:schemeClr val="dk1"/>
              </a:solidFill>
              <a:prstDash val="solid"/>
              <a:round/>
              <a:headEnd len="sm" w="sm" type="none"/>
              <a:tailEnd len="sm" w="sm" type="none"/>
            </a:ln>
          </p:spPr>
        </p:cxnSp>
      </p:grpSp>
      <p:cxnSp>
        <p:nvCxnSpPr>
          <p:cNvPr id="568" name="Google Shape;568;p54"/>
          <p:cNvCxnSpPr/>
          <p:nvPr/>
        </p:nvCxnSpPr>
        <p:spPr>
          <a:xfrm>
            <a:off x="740487" y="2286000"/>
            <a:ext cx="0" cy="1452042"/>
          </a:xfrm>
          <a:prstGeom prst="straightConnector1">
            <a:avLst/>
          </a:prstGeom>
          <a:noFill/>
          <a:ln cap="flat" cmpd="sng" w="19050">
            <a:solidFill>
              <a:schemeClr val="dk1"/>
            </a:solidFill>
            <a:prstDash val="solid"/>
            <a:round/>
            <a:headEnd len="med" w="med" type="triangle"/>
            <a:tailEnd len="med" w="med" type="triangle"/>
          </a:ln>
        </p:spPr>
      </p:cxnSp>
      <p:cxnSp>
        <p:nvCxnSpPr>
          <p:cNvPr id="569" name="Google Shape;569;p54"/>
          <p:cNvCxnSpPr/>
          <p:nvPr/>
        </p:nvCxnSpPr>
        <p:spPr>
          <a:xfrm rot="10800000">
            <a:off x="1014246" y="2532275"/>
            <a:ext cx="746310" cy="0"/>
          </a:xfrm>
          <a:prstGeom prst="straightConnector1">
            <a:avLst/>
          </a:prstGeom>
          <a:noFill/>
          <a:ln cap="flat" cmpd="sng" w="19050">
            <a:solidFill>
              <a:schemeClr val="dk1"/>
            </a:solidFill>
            <a:prstDash val="solid"/>
            <a:round/>
            <a:headEnd len="med" w="med" type="triangle"/>
            <a:tailEnd len="med" w="med" type="triangle"/>
          </a:ln>
        </p:spPr>
      </p:cxnSp>
      <p:sp>
        <p:nvSpPr>
          <p:cNvPr id="570" name="Google Shape;570;p54"/>
          <p:cNvSpPr txBox="1"/>
          <p:nvPr/>
        </p:nvSpPr>
        <p:spPr>
          <a:xfrm>
            <a:off x="1285623" y="2236952"/>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a:t>
            </a:r>
            <a:endParaRPr b="1" sz="1800">
              <a:solidFill>
                <a:schemeClr val="dk1"/>
              </a:solidFill>
              <a:latin typeface="Calibri"/>
              <a:ea typeface="Calibri"/>
              <a:cs typeface="Calibri"/>
              <a:sym typeface="Calibri"/>
            </a:endParaRPr>
          </a:p>
        </p:txBody>
      </p:sp>
      <p:sp>
        <p:nvSpPr>
          <p:cNvPr id="571" name="Google Shape;571;p54"/>
          <p:cNvSpPr txBox="1"/>
          <p:nvPr/>
        </p:nvSpPr>
        <p:spPr>
          <a:xfrm>
            <a:off x="1718129" y="2231161"/>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a:t>
            </a:r>
            <a:endParaRPr b="1" sz="1800">
              <a:solidFill>
                <a:schemeClr val="dk1"/>
              </a:solidFill>
              <a:latin typeface="Calibri"/>
              <a:ea typeface="Calibri"/>
              <a:cs typeface="Calibri"/>
              <a:sym typeface="Calibri"/>
            </a:endParaRPr>
          </a:p>
        </p:txBody>
      </p:sp>
      <p:cxnSp>
        <p:nvCxnSpPr>
          <p:cNvPr id="572" name="Google Shape;572;p54"/>
          <p:cNvCxnSpPr/>
          <p:nvPr/>
        </p:nvCxnSpPr>
        <p:spPr>
          <a:xfrm rot="10800000">
            <a:off x="1752523" y="2528333"/>
            <a:ext cx="274320" cy="0"/>
          </a:xfrm>
          <a:prstGeom prst="straightConnector1">
            <a:avLst/>
          </a:prstGeom>
          <a:noFill/>
          <a:ln cap="flat" cmpd="sng" w="19050">
            <a:solidFill>
              <a:schemeClr val="dk1"/>
            </a:solidFill>
            <a:prstDash val="solid"/>
            <a:round/>
            <a:headEnd len="med" w="med" type="triangle"/>
            <a:tailEnd len="med" w="med" type="triangle"/>
          </a:ln>
        </p:spPr>
      </p:cxnSp>
      <p:grpSp>
        <p:nvGrpSpPr>
          <p:cNvPr id="573" name="Google Shape;573;p54"/>
          <p:cNvGrpSpPr/>
          <p:nvPr/>
        </p:nvGrpSpPr>
        <p:grpSpPr>
          <a:xfrm>
            <a:off x="3976463" y="1244472"/>
            <a:ext cx="92787" cy="1274117"/>
            <a:chOff x="2539376" y="1236980"/>
            <a:chExt cx="92787" cy="1274117"/>
          </a:xfrm>
        </p:grpSpPr>
        <p:sp>
          <p:nvSpPr>
            <p:cNvPr id="574" name="Google Shape;574;p54"/>
            <p:cNvSpPr/>
            <p:nvPr/>
          </p:nvSpPr>
          <p:spPr>
            <a:xfrm>
              <a:off x="2539376" y="139446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75" name="Google Shape;575;p54"/>
            <p:cNvSpPr/>
            <p:nvPr/>
          </p:nvSpPr>
          <p:spPr>
            <a:xfrm>
              <a:off x="2540723" y="223932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76" name="Google Shape;576;p54"/>
            <p:cNvCxnSpPr/>
            <p:nvPr/>
          </p:nvCxnSpPr>
          <p:spPr>
            <a:xfrm>
              <a:off x="2586029" y="1236980"/>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577" name="Google Shape;577;p54"/>
          <p:cNvGrpSpPr/>
          <p:nvPr/>
        </p:nvGrpSpPr>
        <p:grpSpPr>
          <a:xfrm>
            <a:off x="3763995" y="1248831"/>
            <a:ext cx="92787" cy="1274117"/>
            <a:chOff x="2539376" y="1236980"/>
            <a:chExt cx="92787" cy="1274117"/>
          </a:xfrm>
        </p:grpSpPr>
        <p:sp>
          <p:nvSpPr>
            <p:cNvPr id="578" name="Google Shape;578;p54"/>
            <p:cNvSpPr/>
            <p:nvPr/>
          </p:nvSpPr>
          <p:spPr>
            <a:xfrm>
              <a:off x="2539376" y="139446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79" name="Google Shape;579;p54"/>
            <p:cNvSpPr/>
            <p:nvPr/>
          </p:nvSpPr>
          <p:spPr>
            <a:xfrm>
              <a:off x="2540723" y="223932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80" name="Google Shape;580;p54"/>
            <p:cNvCxnSpPr/>
            <p:nvPr/>
          </p:nvCxnSpPr>
          <p:spPr>
            <a:xfrm>
              <a:off x="2586029" y="1236980"/>
              <a:ext cx="0" cy="1274117"/>
            </a:xfrm>
            <a:prstGeom prst="straightConnector1">
              <a:avLst/>
            </a:prstGeom>
            <a:noFill/>
            <a:ln cap="flat" cmpd="sng" w="12700">
              <a:solidFill>
                <a:schemeClr val="dk1"/>
              </a:solidFill>
              <a:prstDash val="solid"/>
              <a:round/>
              <a:headEnd len="sm" w="sm" type="none"/>
              <a:tailEnd len="sm" w="sm" type="none"/>
            </a:ln>
          </p:spPr>
        </p:cxnSp>
      </p:grpSp>
      <p:cxnSp>
        <p:nvCxnSpPr>
          <p:cNvPr id="581" name="Google Shape;581;p54"/>
          <p:cNvCxnSpPr/>
          <p:nvPr/>
        </p:nvCxnSpPr>
        <p:spPr>
          <a:xfrm rot="10800000">
            <a:off x="968525" y="2296574"/>
            <a:ext cx="7467600" cy="0"/>
          </a:xfrm>
          <a:prstGeom prst="straightConnector1">
            <a:avLst/>
          </a:prstGeom>
          <a:noFill/>
          <a:ln cap="flat" cmpd="sng" w="9525">
            <a:solidFill>
              <a:schemeClr val="dk1"/>
            </a:solidFill>
            <a:prstDash val="solid"/>
            <a:round/>
            <a:headEnd len="sm" w="sm" type="none"/>
            <a:tailEnd len="sm" w="sm" type="none"/>
          </a:ln>
        </p:spPr>
      </p:cxnSp>
      <p:sp>
        <p:nvSpPr>
          <p:cNvPr id="582" name="Google Shape;582;p54"/>
          <p:cNvSpPr txBox="1"/>
          <p:nvPr/>
        </p:nvSpPr>
        <p:spPr>
          <a:xfrm>
            <a:off x="916864" y="785196"/>
            <a:ext cx="955711"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800">
                <a:solidFill>
                  <a:schemeClr val="dk1"/>
                </a:solidFill>
                <a:latin typeface="Browallia New"/>
                <a:ea typeface="Browallia New"/>
                <a:cs typeface="Browallia New"/>
                <a:sym typeface="Browallia New"/>
              </a:rPr>
              <a:t>A</a:t>
            </a:r>
            <a:endParaRPr sz="13800">
              <a:solidFill>
                <a:schemeClr val="dk1"/>
              </a:solidFill>
              <a:latin typeface="Browallia New"/>
              <a:ea typeface="Browallia New"/>
              <a:cs typeface="Browallia New"/>
              <a:sym typeface="Browallia New"/>
            </a:endParaRPr>
          </a:p>
        </p:txBody>
      </p:sp>
      <p:sp>
        <p:nvSpPr>
          <p:cNvPr id="583" name="Google Shape;583;p54"/>
          <p:cNvSpPr txBox="1"/>
          <p:nvPr/>
        </p:nvSpPr>
        <p:spPr>
          <a:xfrm>
            <a:off x="355718" y="2573740"/>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a:t>
            </a:r>
            <a:endParaRPr b="1" sz="1800">
              <a:solidFill>
                <a:schemeClr val="dk1"/>
              </a:solidFill>
              <a:latin typeface="Calibri"/>
              <a:ea typeface="Calibri"/>
              <a:cs typeface="Calibri"/>
              <a:sym typeface="Calibri"/>
            </a:endParaRPr>
          </a:p>
        </p:txBody>
      </p:sp>
      <p:grpSp>
        <p:nvGrpSpPr>
          <p:cNvPr id="584" name="Google Shape;584;p54"/>
          <p:cNvGrpSpPr/>
          <p:nvPr/>
        </p:nvGrpSpPr>
        <p:grpSpPr>
          <a:xfrm>
            <a:off x="910067" y="2643301"/>
            <a:ext cx="7535622" cy="1296722"/>
            <a:chOff x="910067" y="2643301"/>
            <a:chExt cx="7535622" cy="1296722"/>
          </a:xfrm>
        </p:grpSpPr>
        <p:grpSp>
          <p:nvGrpSpPr>
            <p:cNvPr id="585" name="Google Shape;585;p54"/>
            <p:cNvGrpSpPr/>
            <p:nvPr/>
          </p:nvGrpSpPr>
          <p:grpSpPr>
            <a:xfrm>
              <a:off x="932369" y="2643302"/>
              <a:ext cx="91440" cy="1274117"/>
              <a:chOff x="932369" y="2643302"/>
              <a:chExt cx="91440" cy="1274117"/>
            </a:xfrm>
          </p:grpSpPr>
          <p:sp>
            <p:nvSpPr>
              <p:cNvPr id="586" name="Google Shape;586;p54"/>
              <p:cNvSpPr/>
              <p:nvPr/>
            </p:nvSpPr>
            <p:spPr>
              <a:xfrm>
                <a:off x="932369" y="280840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87" name="Google Shape;587;p54"/>
              <p:cNvCxnSpPr/>
              <p:nvPr/>
            </p:nvCxnSpPr>
            <p:spPr>
              <a:xfrm>
                <a:off x="970469" y="2643302"/>
                <a:ext cx="0" cy="1274117"/>
              </a:xfrm>
              <a:prstGeom prst="straightConnector1">
                <a:avLst/>
              </a:prstGeom>
              <a:noFill/>
              <a:ln cap="flat" cmpd="sng" w="9525">
                <a:solidFill>
                  <a:schemeClr val="dk1"/>
                </a:solidFill>
                <a:prstDash val="solid"/>
                <a:round/>
                <a:headEnd len="sm" w="sm" type="none"/>
                <a:tailEnd len="sm" w="sm" type="none"/>
              </a:ln>
            </p:spPr>
          </p:cxnSp>
          <p:sp>
            <p:nvSpPr>
              <p:cNvPr id="588" name="Google Shape;588;p54"/>
              <p:cNvSpPr/>
              <p:nvPr/>
            </p:nvSpPr>
            <p:spPr>
              <a:xfrm>
                <a:off x="932369" y="364660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grpSp>
        <p:grpSp>
          <p:nvGrpSpPr>
            <p:cNvPr id="589" name="Google Shape;589;p54"/>
            <p:cNvGrpSpPr/>
            <p:nvPr/>
          </p:nvGrpSpPr>
          <p:grpSpPr>
            <a:xfrm>
              <a:off x="910067" y="2643301"/>
              <a:ext cx="7535622" cy="1296722"/>
              <a:chOff x="910067" y="2643301"/>
              <a:chExt cx="7535622" cy="1296722"/>
            </a:xfrm>
          </p:grpSpPr>
          <p:cxnSp>
            <p:nvCxnSpPr>
              <p:cNvPr id="590" name="Google Shape;590;p54"/>
              <p:cNvCxnSpPr/>
              <p:nvPr/>
            </p:nvCxnSpPr>
            <p:spPr>
              <a:xfrm rot="10800000">
                <a:off x="910067" y="2854122"/>
                <a:ext cx="7467600" cy="0"/>
              </a:xfrm>
              <a:prstGeom prst="straightConnector1">
                <a:avLst/>
              </a:prstGeom>
              <a:noFill/>
              <a:ln cap="flat" cmpd="sng" w="19050">
                <a:solidFill>
                  <a:schemeClr val="dk1"/>
                </a:solidFill>
                <a:prstDash val="solid"/>
                <a:round/>
                <a:headEnd len="sm" w="sm" type="none"/>
                <a:tailEnd len="sm" w="sm" type="none"/>
              </a:ln>
            </p:spPr>
          </p:cxnSp>
          <p:grpSp>
            <p:nvGrpSpPr>
              <p:cNvPr id="591" name="Google Shape;591;p54"/>
              <p:cNvGrpSpPr/>
              <p:nvPr/>
            </p:nvGrpSpPr>
            <p:grpSpPr>
              <a:xfrm>
                <a:off x="1730260" y="2643301"/>
                <a:ext cx="93345" cy="1274117"/>
                <a:chOff x="2310774" y="1219200"/>
                <a:chExt cx="93345" cy="1274117"/>
              </a:xfrm>
            </p:grpSpPr>
            <p:sp>
              <p:nvSpPr>
                <p:cNvPr id="592" name="Google Shape;592;p54"/>
                <p:cNvSpPr/>
                <p:nvPr/>
              </p:nvSpPr>
              <p:spPr>
                <a:xfrm>
                  <a:off x="2310774" y="139541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93" name="Google Shape;593;p54"/>
                <p:cNvSpPr/>
                <p:nvPr/>
              </p:nvSpPr>
              <p:spPr>
                <a:xfrm>
                  <a:off x="2312679" y="224885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94" name="Google Shape;594;p54"/>
                <p:cNvCxnSpPr/>
                <p:nvPr/>
              </p:nvCxnSpPr>
              <p:spPr>
                <a:xfrm>
                  <a:off x="2353641" y="1219200"/>
                  <a:ext cx="0" cy="1274117"/>
                </a:xfrm>
                <a:prstGeom prst="straightConnector1">
                  <a:avLst/>
                </a:prstGeom>
                <a:noFill/>
                <a:ln cap="flat" cmpd="sng" w="12700">
                  <a:solidFill>
                    <a:schemeClr val="dk1"/>
                  </a:solidFill>
                  <a:prstDash val="solid"/>
                  <a:round/>
                  <a:headEnd len="sm" w="sm" type="none"/>
                  <a:tailEnd len="sm" w="sm" type="none"/>
                </a:ln>
              </p:spPr>
            </p:cxnSp>
          </p:grpSp>
          <p:cxnSp>
            <p:nvCxnSpPr>
              <p:cNvPr id="595" name="Google Shape;595;p54"/>
              <p:cNvCxnSpPr/>
              <p:nvPr/>
            </p:nvCxnSpPr>
            <p:spPr>
              <a:xfrm rot="10800000">
                <a:off x="978089" y="3719079"/>
                <a:ext cx="7467600" cy="0"/>
              </a:xfrm>
              <a:prstGeom prst="straightConnector1">
                <a:avLst/>
              </a:prstGeom>
              <a:noFill/>
              <a:ln cap="flat" cmpd="sng" w="9525">
                <a:solidFill>
                  <a:schemeClr val="dk1"/>
                </a:solidFill>
                <a:prstDash val="solid"/>
                <a:round/>
                <a:headEnd len="sm" w="sm" type="none"/>
                <a:tailEnd len="sm" w="sm" type="none"/>
              </a:ln>
            </p:spPr>
          </p:cxnSp>
          <p:grpSp>
            <p:nvGrpSpPr>
              <p:cNvPr id="596" name="Google Shape;596;p54"/>
              <p:cNvGrpSpPr/>
              <p:nvPr/>
            </p:nvGrpSpPr>
            <p:grpSpPr>
              <a:xfrm>
                <a:off x="1978021" y="2665906"/>
                <a:ext cx="92787" cy="1274117"/>
                <a:chOff x="2539376" y="1236980"/>
                <a:chExt cx="92787" cy="1274117"/>
              </a:xfrm>
            </p:grpSpPr>
            <p:sp>
              <p:nvSpPr>
                <p:cNvPr id="597" name="Google Shape;597;p54"/>
                <p:cNvSpPr/>
                <p:nvPr/>
              </p:nvSpPr>
              <p:spPr>
                <a:xfrm>
                  <a:off x="2539376" y="139446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598" name="Google Shape;598;p54"/>
                <p:cNvSpPr/>
                <p:nvPr/>
              </p:nvSpPr>
              <p:spPr>
                <a:xfrm>
                  <a:off x="2540723" y="223932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599" name="Google Shape;599;p54"/>
                <p:cNvCxnSpPr/>
                <p:nvPr/>
              </p:nvCxnSpPr>
              <p:spPr>
                <a:xfrm>
                  <a:off x="2586029" y="1236980"/>
                  <a:ext cx="0" cy="1274117"/>
                </a:xfrm>
                <a:prstGeom prst="straightConnector1">
                  <a:avLst/>
                </a:prstGeom>
                <a:noFill/>
                <a:ln cap="flat" cmpd="sng" w="12700">
                  <a:solidFill>
                    <a:schemeClr val="dk1"/>
                  </a:solidFill>
                  <a:prstDash val="solid"/>
                  <a:round/>
                  <a:headEnd len="sm" w="sm" type="none"/>
                  <a:tailEnd len="sm" w="sm" type="none"/>
                </a:ln>
              </p:spPr>
            </p:cxnSp>
          </p:grpSp>
        </p:grpSp>
      </p:grpSp>
      <p:grpSp>
        <p:nvGrpSpPr>
          <p:cNvPr id="600" name="Google Shape;600;p54"/>
          <p:cNvGrpSpPr/>
          <p:nvPr/>
        </p:nvGrpSpPr>
        <p:grpSpPr>
          <a:xfrm>
            <a:off x="7279043" y="1450543"/>
            <a:ext cx="428066" cy="843077"/>
            <a:chOff x="7279043" y="1442923"/>
            <a:chExt cx="428066" cy="843077"/>
          </a:xfrm>
        </p:grpSpPr>
        <p:sp>
          <p:nvSpPr>
            <p:cNvPr id="601" name="Google Shape;601;p54"/>
            <p:cNvSpPr txBox="1"/>
            <p:nvPr/>
          </p:nvSpPr>
          <p:spPr>
            <a:xfrm>
              <a:off x="7279043" y="1686380"/>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7</a:t>
              </a:r>
              <a:endParaRPr b="1" sz="1800">
                <a:solidFill>
                  <a:schemeClr val="dk1"/>
                </a:solidFill>
                <a:latin typeface="Calibri"/>
                <a:ea typeface="Calibri"/>
                <a:cs typeface="Calibri"/>
                <a:sym typeface="Calibri"/>
              </a:endParaRPr>
            </a:p>
          </p:txBody>
        </p:sp>
        <p:cxnSp>
          <p:nvCxnSpPr>
            <p:cNvPr id="602" name="Google Shape;602;p54"/>
            <p:cNvCxnSpPr/>
            <p:nvPr/>
          </p:nvCxnSpPr>
          <p:spPr>
            <a:xfrm>
              <a:off x="7298093" y="1442923"/>
              <a:ext cx="0" cy="843077"/>
            </a:xfrm>
            <a:prstGeom prst="straightConnector1">
              <a:avLst/>
            </a:prstGeom>
            <a:noFill/>
            <a:ln cap="flat" cmpd="sng" w="19050">
              <a:solidFill>
                <a:schemeClr val="dk1"/>
              </a:solidFill>
              <a:prstDash val="solid"/>
              <a:round/>
              <a:headEnd len="med" w="med" type="triangle"/>
              <a:tailEnd len="med" w="med" type="triangle"/>
            </a:ln>
          </p:spPr>
        </p:cxnSp>
      </p:grpSp>
      <p:sp>
        <p:nvSpPr>
          <p:cNvPr id="603" name="Google Shape;603;p54"/>
          <p:cNvSpPr txBox="1"/>
          <p:nvPr/>
        </p:nvSpPr>
        <p:spPr>
          <a:xfrm>
            <a:off x="1851209" y="969214"/>
            <a:ext cx="1069524"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dk1"/>
                </a:solidFill>
                <a:latin typeface="Courier New"/>
                <a:ea typeface="Courier New"/>
                <a:cs typeface="Courier New"/>
                <a:sym typeface="Courier New"/>
              </a:rPr>
              <a:t>B</a:t>
            </a:r>
            <a:endParaRPr sz="11500">
              <a:solidFill>
                <a:schemeClr val="dk1"/>
              </a:solidFill>
              <a:latin typeface="Courier New"/>
              <a:ea typeface="Courier New"/>
              <a:cs typeface="Courier New"/>
              <a:sym typeface="Courier New"/>
            </a:endParaRPr>
          </a:p>
        </p:txBody>
      </p:sp>
      <p:sp>
        <p:nvSpPr>
          <p:cNvPr id="604" name="Google Shape;604;p54"/>
          <p:cNvSpPr txBox="1"/>
          <p:nvPr/>
        </p:nvSpPr>
        <p:spPr>
          <a:xfrm>
            <a:off x="916864" y="2194968"/>
            <a:ext cx="955711"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3800">
                <a:solidFill>
                  <a:schemeClr val="dk1"/>
                </a:solidFill>
                <a:latin typeface="Browallia New"/>
                <a:ea typeface="Browallia New"/>
                <a:cs typeface="Browallia New"/>
                <a:sym typeface="Browallia New"/>
              </a:rPr>
              <a:t>A</a:t>
            </a:r>
            <a:endParaRPr i="1" sz="13800">
              <a:solidFill>
                <a:schemeClr val="dk1"/>
              </a:solidFill>
              <a:latin typeface="Browallia New"/>
              <a:ea typeface="Browallia New"/>
              <a:cs typeface="Browallia New"/>
              <a:sym typeface="Browallia New"/>
            </a:endParaRPr>
          </a:p>
        </p:txBody>
      </p:sp>
      <p:sp>
        <p:nvSpPr>
          <p:cNvPr id="605" name="Google Shape;605;p54"/>
          <p:cNvSpPr txBox="1"/>
          <p:nvPr/>
        </p:nvSpPr>
        <p:spPr>
          <a:xfrm>
            <a:off x="1956029" y="2194968"/>
            <a:ext cx="955711" cy="221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3800">
                <a:solidFill>
                  <a:schemeClr val="dk1"/>
                </a:solidFill>
                <a:latin typeface="Browallia New"/>
                <a:ea typeface="Browallia New"/>
                <a:cs typeface="Browallia New"/>
                <a:sym typeface="Browallia New"/>
              </a:rPr>
              <a:t>B</a:t>
            </a:r>
            <a:endParaRPr i="1" sz="13800">
              <a:solidFill>
                <a:schemeClr val="dk1"/>
              </a:solidFill>
              <a:latin typeface="Browallia New"/>
              <a:ea typeface="Browallia New"/>
              <a:cs typeface="Browallia New"/>
              <a:sym typeface="Browallia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descr="F:\Mine Work\NIT_Goa_logo.png" id="610" name="Google Shape;610;p5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11" name="Google Shape;611;p5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12" name="Google Shape;612;p5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55"/>
          <p:cNvSpPr/>
          <p:nvPr/>
        </p:nvSpPr>
        <p:spPr>
          <a:xfrm>
            <a:off x="3140036" y="124374"/>
            <a:ext cx="3657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How to write letters?</a:t>
            </a:r>
            <a:endParaRPr b="1" sz="2400">
              <a:solidFill>
                <a:srgbClr val="000099"/>
              </a:solidFill>
              <a:latin typeface="Tahoma"/>
              <a:ea typeface="Tahoma"/>
              <a:cs typeface="Tahoma"/>
              <a:sym typeface="Tahoma"/>
            </a:endParaRPr>
          </a:p>
        </p:txBody>
      </p:sp>
      <p:graphicFrame>
        <p:nvGraphicFramePr>
          <p:cNvPr id="614" name="Google Shape;614;p55"/>
          <p:cNvGraphicFramePr/>
          <p:nvPr/>
        </p:nvGraphicFramePr>
        <p:xfrm>
          <a:off x="2874762" y="4170102"/>
          <a:ext cx="3000000" cy="3000000"/>
        </p:xfrm>
        <a:graphic>
          <a:graphicData uri="http://schemas.openxmlformats.org/drawingml/2006/table">
            <a:tbl>
              <a:tblPr bandRow="1" firstRow="1">
                <a:noFill/>
                <a:tableStyleId>{2686A178-1BBE-4AC6-9F17-6A31AEE6E1C0}</a:tableStyleId>
              </a:tblPr>
              <a:tblGrid>
                <a:gridCol w="3048000"/>
                <a:gridCol w="3048000"/>
              </a:tblGrid>
              <a:tr h="370850">
                <a:tc>
                  <a:txBody>
                    <a:bodyPr/>
                    <a:lstStyle/>
                    <a:p>
                      <a:pPr indent="0" lvl="0" marL="0" marR="0" rtl="0" algn="l">
                        <a:spcBef>
                          <a:spcPts val="0"/>
                        </a:spcBef>
                        <a:spcAft>
                          <a:spcPts val="0"/>
                        </a:spcAft>
                        <a:buNone/>
                      </a:pPr>
                      <a:r>
                        <a:rPr lang="en-US" sz="2000">
                          <a:latin typeface="Aharoni"/>
                          <a:ea typeface="Aharoni"/>
                          <a:cs typeface="Aharoni"/>
                          <a:sym typeface="Aharoni"/>
                        </a:rPr>
                        <a:t>Characteristics</a:t>
                      </a:r>
                      <a:endParaRPr sz="2000">
                        <a:latin typeface="Aharoni"/>
                        <a:ea typeface="Aharoni"/>
                        <a:cs typeface="Aharoni"/>
                        <a:sym typeface="Aharoni"/>
                      </a:endParaRPr>
                    </a:p>
                  </a:txBody>
                  <a:tcPr marT="45725" marB="45725" marR="91450" marL="91450">
                    <a:solidFill>
                      <a:srgbClr val="D99593"/>
                    </a:solidFill>
                  </a:tcPr>
                </a:tc>
                <a:tc>
                  <a:txBody>
                    <a:bodyPr/>
                    <a:lstStyle/>
                    <a:p>
                      <a:pPr indent="0" lvl="0" marL="0" marR="0" rtl="0" algn="l">
                        <a:spcBef>
                          <a:spcPts val="0"/>
                        </a:spcBef>
                        <a:spcAft>
                          <a:spcPts val="0"/>
                        </a:spcAft>
                        <a:buNone/>
                      </a:pPr>
                      <a:r>
                        <a:rPr lang="en-US" sz="1800">
                          <a:latin typeface="Aharoni"/>
                          <a:ea typeface="Aharoni"/>
                          <a:cs typeface="Aharoni"/>
                          <a:sym typeface="Aharoni"/>
                        </a:rPr>
                        <a:t>Lettering</a:t>
                      </a:r>
                      <a:r>
                        <a:rPr lang="en-US" sz="1800">
                          <a:latin typeface="Aharoni"/>
                          <a:ea typeface="Aharoni"/>
                          <a:cs typeface="Aharoni"/>
                          <a:sym typeface="Aharoni"/>
                        </a:rPr>
                        <a:t> Scheme A</a:t>
                      </a:r>
                      <a:endParaRPr sz="1800">
                        <a:latin typeface="Aharoni"/>
                        <a:ea typeface="Aharoni"/>
                        <a:cs typeface="Aharoni"/>
                        <a:sym typeface="Aharoni"/>
                      </a:endParaRPr>
                    </a:p>
                  </a:txBody>
                  <a:tcPr marT="45725" marB="45725" marR="91450" marL="91450">
                    <a:solidFill>
                      <a:srgbClr val="D99593"/>
                    </a:solidFill>
                  </a:tcPr>
                </a:tc>
              </a:tr>
              <a:tr h="370850">
                <a:tc>
                  <a:txBody>
                    <a:bodyPr/>
                    <a:lstStyle/>
                    <a:p>
                      <a:pPr indent="0" lvl="0" marL="0" marR="0" rtl="0" algn="ctr">
                        <a:spcBef>
                          <a:spcPts val="0"/>
                        </a:spcBef>
                        <a:spcAft>
                          <a:spcPts val="0"/>
                        </a:spcAft>
                        <a:buNone/>
                      </a:pPr>
                      <a:r>
                        <a:rPr lang="en-US" sz="2800">
                          <a:latin typeface="Arial"/>
                          <a:ea typeface="Arial"/>
                          <a:cs typeface="Arial"/>
                          <a:sym typeface="Arial"/>
                        </a:rPr>
                        <a:t>h</a:t>
                      </a:r>
                      <a:endParaRPr sz="28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2800">
                          <a:latin typeface="Arial"/>
                          <a:ea typeface="Arial"/>
                          <a:cs typeface="Arial"/>
                          <a:sym typeface="Arial"/>
                        </a:rPr>
                        <a:t>5</a:t>
                      </a:r>
                      <a:endParaRPr sz="2800">
                        <a:latin typeface="Arial"/>
                        <a:ea typeface="Arial"/>
                        <a:cs typeface="Arial"/>
                        <a:sym typeface="Arial"/>
                      </a:endParaRPr>
                    </a:p>
                  </a:txBody>
                  <a:tcPr marT="45725" marB="45725" marR="91450" marL="91450">
                    <a:solidFill>
                      <a:srgbClr val="D99593"/>
                    </a:solidFill>
                  </a:tcPr>
                </a:tc>
              </a:tr>
              <a:tr h="370850">
                <a:tc>
                  <a:txBody>
                    <a:bodyPr/>
                    <a:lstStyle/>
                    <a:p>
                      <a:pPr indent="0" lvl="0" marL="0" marR="0" rtl="0" algn="ctr">
                        <a:spcBef>
                          <a:spcPts val="0"/>
                        </a:spcBef>
                        <a:spcAft>
                          <a:spcPts val="0"/>
                        </a:spcAft>
                        <a:buNone/>
                      </a:pPr>
                      <a:r>
                        <a:rPr lang="en-US" sz="2800">
                          <a:latin typeface="Arial"/>
                          <a:ea typeface="Arial"/>
                          <a:cs typeface="Arial"/>
                          <a:sym typeface="Arial"/>
                        </a:rPr>
                        <a:t>w</a:t>
                      </a:r>
                      <a:endParaRPr sz="28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2800">
                          <a:latin typeface="Arial"/>
                          <a:ea typeface="Arial"/>
                          <a:cs typeface="Arial"/>
                          <a:sym typeface="Arial"/>
                        </a:rPr>
                        <a:t>5</a:t>
                      </a:r>
                      <a:endParaRPr sz="2800">
                        <a:latin typeface="Arial"/>
                        <a:ea typeface="Arial"/>
                        <a:cs typeface="Arial"/>
                        <a:sym typeface="Arial"/>
                      </a:endParaRPr>
                    </a:p>
                  </a:txBody>
                  <a:tcPr marT="45725" marB="45725" marR="91450" marL="91450">
                    <a:solidFill>
                      <a:srgbClr val="D99593"/>
                    </a:solidFill>
                  </a:tcPr>
                </a:tc>
              </a:tr>
              <a:tr h="370850">
                <a:tc>
                  <a:txBody>
                    <a:bodyPr/>
                    <a:lstStyle/>
                    <a:p>
                      <a:pPr indent="0" lvl="0" marL="0" marR="0" rtl="0" algn="ctr">
                        <a:spcBef>
                          <a:spcPts val="0"/>
                        </a:spcBef>
                        <a:spcAft>
                          <a:spcPts val="0"/>
                        </a:spcAft>
                        <a:buNone/>
                      </a:pPr>
                      <a:r>
                        <a:rPr lang="en-US" sz="2800">
                          <a:latin typeface="Arial"/>
                          <a:ea typeface="Arial"/>
                          <a:cs typeface="Arial"/>
                          <a:sym typeface="Arial"/>
                        </a:rPr>
                        <a:t>a</a:t>
                      </a:r>
                      <a:endParaRPr sz="28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2800">
                          <a:latin typeface="Arial"/>
                          <a:ea typeface="Arial"/>
                          <a:cs typeface="Arial"/>
                          <a:sym typeface="Arial"/>
                        </a:rPr>
                        <a:t>1</a:t>
                      </a:r>
                      <a:endParaRPr sz="2800">
                        <a:latin typeface="Arial"/>
                        <a:ea typeface="Arial"/>
                        <a:cs typeface="Arial"/>
                        <a:sym typeface="Arial"/>
                      </a:endParaRPr>
                    </a:p>
                  </a:txBody>
                  <a:tcPr marT="45725" marB="45725" marR="91450" marL="91450">
                    <a:solidFill>
                      <a:srgbClr val="D99593"/>
                    </a:solidFill>
                  </a:tcPr>
                </a:tc>
              </a:tr>
              <a:tr h="370850">
                <a:tc>
                  <a:txBody>
                    <a:bodyPr/>
                    <a:lstStyle/>
                    <a:p>
                      <a:pPr indent="0" lvl="0" marL="0" marR="0" rtl="0" algn="ctr">
                        <a:spcBef>
                          <a:spcPts val="0"/>
                        </a:spcBef>
                        <a:spcAft>
                          <a:spcPts val="0"/>
                        </a:spcAft>
                        <a:buNone/>
                      </a:pPr>
                      <a:r>
                        <a:rPr lang="en-US" sz="2800">
                          <a:latin typeface="Arial"/>
                          <a:ea typeface="Arial"/>
                          <a:cs typeface="Arial"/>
                          <a:sym typeface="Arial"/>
                        </a:rPr>
                        <a:t>b</a:t>
                      </a:r>
                      <a:endParaRPr sz="2800">
                        <a:latin typeface="Arial"/>
                        <a:ea typeface="Arial"/>
                        <a:cs typeface="Arial"/>
                        <a:sym typeface="Arial"/>
                      </a:endParaRPr>
                    </a:p>
                  </a:txBody>
                  <a:tcPr marT="45725" marB="45725" marR="91450" marL="91450">
                    <a:solidFill>
                      <a:srgbClr val="D99593"/>
                    </a:solidFill>
                  </a:tcPr>
                </a:tc>
                <a:tc>
                  <a:txBody>
                    <a:bodyPr/>
                    <a:lstStyle/>
                    <a:p>
                      <a:pPr indent="0" lvl="0" marL="0" marR="0" rtl="0" algn="ctr">
                        <a:spcBef>
                          <a:spcPts val="0"/>
                        </a:spcBef>
                        <a:spcAft>
                          <a:spcPts val="0"/>
                        </a:spcAft>
                        <a:buNone/>
                      </a:pPr>
                      <a:r>
                        <a:rPr lang="en-US" sz="2800">
                          <a:latin typeface="Arial"/>
                          <a:ea typeface="Arial"/>
                          <a:cs typeface="Arial"/>
                          <a:sym typeface="Arial"/>
                        </a:rPr>
                        <a:t>10</a:t>
                      </a:r>
                      <a:endParaRPr sz="2800">
                        <a:latin typeface="Arial"/>
                        <a:ea typeface="Arial"/>
                        <a:cs typeface="Arial"/>
                        <a:sym typeface="Arial"/>
                      </a:endParaRPr>
                    </a:p>
                  </a:txBody>
                  <a:tcPr marT="45725" marB="45725" marR="91450" marL="91450">
                    <a:solidFill>
                      <a:srgbClr val="D99593"/>
                    </a:solidFill>
                  </a:tcPr>
                </a:tc>
              </a:tr>
            </a:tbl>
          </a:graphicData>
        </a:graphic>
      </p:graphicFrame>
      <p:cxnSp>
        <p:nvCxnSpPr>
          <p:cNvPr id="615" name="Google Shape;615;p55"/>
          <p:cNvCxnSpPr/>
          <p:nvPr/>
        </p:nvCxnSpPr>
        <p:spPr>
          <a:xfrm rot="10800000">
            <a:off x="910067" y="2854122"/>
            <a:ext cx="7467600" cy="0"/>
          </a:xfrm>
          <a:prstGeom prst="straightConnector1">
            <a:avLst/>
          </a:prstGeom>
          <a:noFill/>
          <a:ln cap="flat" cmpd="sng" w="9525">
            <a:solidFill>
              <a:schemeClr val="dk1"/>
            </a:solidFill>
            <a:prstDash val="solid"/>
            <a:round/>
            <a:headEnd len="sm" w="sm" type="none"/>
            <a:tailEnd len="sm" w="sm" type="none"/>
          </a:ln>
        </p:spPr>
      </p:cxnSp>
      <p:grpSp>
        <p:nvGrpSpPr>
          <p:cNvPr id="616" name="Google Shape;616;p55"/>
          <p:cNvGrpSpPr/>
          <p:nvPr/>
        </p:nvGrpSpPr>
        <p:grpSpPr>
          <a:xfrm>
            <a:off x="932369" y="2643302"/>
            <a:ext cx="91440" cy="1274117"/>
            <a:chOff x="932369" y="2643302"/>
            <a:chExt cx="91440" cy="1274117"/>
          </a:xfrm>
        </p:grpSpPr>
        <p:sp>
          <p:nvSpPr>
            <p:cNvPr id="617" name="Google Shape;617;p55"/>
            <p:cNvSpPr/>
            <p:nvPr/>
          </p:nvSpPr>
          <p:spPr>
            <a:xfrm>
              <a:off x="932369" y="280840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618" name="Google Shape;618;p55"/>
            <p:cNvCxnSpPr/>
            <p:nvPr/>
          </p:nvCxnSpPr>
          <p:spPr>
            <a:xfrm>
              <a:off x="970469" y="2643302"/>
              <a:ext cx="0" cy="1274117"/>
            </a:xfrm>
            <a:prstGeom prst="straightConnector1">
              <a:avLst/>
            </a:prstGeom>
            <a:noFill/>
            <a:ln cap="flat" cmpd="sng" w="9525">
              <a:solidFill>
                <a:schemeClr val="dk1"/>
              </a:solidFill>
              <a:prstDash val="solid"/>
              <a:round/>
              <a:headEnd len="sm" w="sm" type="none"/>
              <a:tailEnd len="sm" w="sm" type="none"/>
            </a:ln>
          </p:spPr>
        </p:cxnSp>
        <p:sp>
          <p:nvSpPr>
            <p:cNvPr id="619" name="Google Shape;619;p55"/>
            <p:cNvSpPr/>
            <p:nvPr/>
          </p:nvSpPr>
          <p:spPr>
            <a:xfrm>
              <a:off x="932369" y="3431069"/>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grpSp>
      <p:grpSp>
        <p:nvGrpSpPr>
          <p:cNvPr id="620" name="Google Shape;620;p55"/>
          <p:cNvGrpSpPr/>
          <p:nvPr/>
        </p:nvGrpSpPr>
        <p:grpSpPr>
          <a:xfrm>
            <a:off x="1300657" y="2611539"/>
            <a:ext cx="95885" cy="1274117"/>
            <a:chOff x="1504315" y="1187438"/>
            <a:chExt cx="95885" cy="1274117"/>
          </a:xfrm>
        </p:grpSpPr>
        <p:sp>
          <p:nvSpPr>
            <p:cNvPr id="621" name="Google Shape;621;p55"/>
            <p:cNvSpPr/>
            <p:nvPr/>
          </p:nvSpPr>
          <p:spPr>
            <a:xfrm>
              <a:off x="1508760" y="1402080"/>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622" name="Google Shape;622;p55"/>
            <p:cNvSpPr/>
            <p:nvPr/>
          </p:nvSpPr>
          <p:spPr>
            <a:xfrm>
              <a:off x="1504315" y="2002155"/>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623" name="Google Shape;623;p55"/>
            <p:cNvCxnSpPr/>
            <p:nvPr/>
          </p:nvCxnSpPr>
          <p:spPr>
            <a:xfrm>
              <a:off x="1554480" y="1187438"/>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624" name="Google Shape;624;p55"/>
          <p:cNvGrpSpPr/>
          <p:nvPr/>
        </p:nvGrpSpPr>
        <p:grpSpPr>
          <a:xfrm>
            <a:off x="1950899" y="2649825"/>
            <a:ext cx="93345" cy="1274117"/>
            <a:chOff x="2310774" y="1219200"/>
            <a:chExt cx="93345" cy="1274117"/>
          </a:xfrm>
        </p:grpSpPr>
        <p:sp>
          <p:nvSpPr>
            <p:cNvPr id="625" name="Google Shape;625;p55"/>
            <p:cNvSpPr/>
            <p:nvPr/>
          </p:nvSpPr>
          <p:spPr>
            <a:xfrm>
              <a:off x="2310774" y="139541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626" name="Google Shape;626;p55"/>
            <p:cNvSpPr/>
            <p:nvPr/>
          </p:nvSpPr>
          <p:spPr>
            <a:xfrm>
              <a:off x="2312679" y="201072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627" name="Google Shape;627;p55"/>
            <p:cNvCxnSpPr/>
            <p:nvPr/>
          </p:nvCxnSpPr>
          <p:spPr>
            <a:xfrm>
              <a:off x="2353641" y="1219200"/>
              <a:ext cx="0" cy="1274117"/>
            </a:xfrm>
            <a:prstGeom prst="straightConnector1">
              <a:avLst/>
            </a:prstGeom>
            <a:noFill/>
            <a:ln cap="flat" cmpd="sng" w="12700">
              <a:solidFill>
                <a:schemeClr val="dk1"/>
              </a:solidFill>
              <a:prstDash val="solid"/>
              <a:round/>
              <a:headEnd len="sm" w="sm" type="none"/>
              <a:tailEnd len="sm" w="sm" type="none"/>
            </a:ln>
          </p:spPr>
        </p:cxnSp>
      </p:grpSp>
      <p:grpSp>
        <p:nvGrpSpPr>
          <p:cNvPr id="628" name="Google Shape;628;p55"/>
          <p:cNvGrpSpPr/>
          <p:nvPr/>
        </p:nvGrpSpPr>
        <p:grpSpPr>
          <a:xfrm>
            <a:off x="1549609" y="2658023"/>
            <a:ext cx="93345" cy="1274117"/>
            <a:chOff x="1745131" y="1236980"/>
            <a:chExt cx="93345" cy="1274117"/>
          </a:xfrm>
        </p:grpSpPr>
        <p:sp>
          <p:nvSpPr>
            <p:cNvPr id="629" name="Google Shape;629;p55"/>
            <p:cNvSpPr/>
            <p:nvPr/>
          </p:nvSpPr>
          <p:spPr>
            <a:xfrm>
              <a:off x="1745131" y="1402397"/>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sp>
          <p:nvSpPr>
            <p:cNvPr id="630" name="Google Shape;630;p55"/>
            <p:cNvSpPr/>
            <p:nvPr/>
          </p:nvSpPr>
          <p:spPr>
            <a:xfrm>
              <a:off x="1747036" y="2002472"/>
              <a:ext cx="91440" cy="9144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chemeClr val="lt1"/>
                </a:solidFill>
                <a:latin typeface="Calibri"/>
                <a:ea typeface="Calibri"/>
                <a:cs typeface="Calibri"/>
                <a:sym typeface="Calibri"/>
              </a:endParaRPr>
            </a:p>
          </p:txBody>
        </p:sp>
        <p:cxnSp>
          <p:nvCxnSpPr>
            <p:cNvPr id="631" name="Google Shape;631;p55"/>
            <p:cNvCxnSpPr/>
            <p:nvPr/>
          </p:nvCxnSpPr>
          <p:spPr>
            <a:xfrm>
              <a:off x="1796713" y="1236980"/>
              <a:ext cx="0" cy="1274117"/>
            </a:xfrm>
            <a:prstGeom prst="straightConnector1">
              <a:avLst/>
            </a:prstGeom>
            <a:noFill/>
            <a:ln cap="flat" cmpd="sng" w="12700">
              <a:solidFill>
                <a:schemeClr val="dk1"/>
              </a:solidFill>
              <a:prstDash val="solid"/>
              <a:round/>
              <a:headEnd len="sm" w="sm" type="none"/>
              <a:tailEnd len="sm" w="sm" type="none"/>
            </a:ln>
          </p:spPr>
        </p:cxnSp>
      </p:grpSp>
      <p:cxnSp>
        <p:nvCxnSpPr>
          <p:cNvPr id="632" name="Google Shape;632;p55"/>
          <p:cNvCxnSpPr/>
          <p:nvPr/>
        </p:nvCxnSpPr>
        <p:spPr>
          <a:xfrm>
            <a:off x="7279043" y="2854122"/>
            <a:ext cx="0" cy="611767"/>
          </a:xfrm>
          <a:prstGeom prst="straightConnector1">
            <a:avLst/>
          </a:prstGeom>
          <a:noFill/>
          <a:ln cap="flat" cmpd="sng" w="19050">
            <a:solidFill>
              <a:schemeClr val="dk1"/>
            </a:solidFill>
            <a:prstDash val="solid"/>
            <a:round/>
            <a:headEnd len="med" w="med" type="triangle"/>
            <a:tailEnd len="med" w="med" type="triangle"/>
          </a:ln>
        </p:spPr>
      </p:cxnSp>
      <p:sp>
        <p:nvSpPr>
          <p:cNvPr id="633" name="Google Shape;633;p55"/>
          <p:cNvSpPr txBox="1"/>
          <p:nvPr/>
        </p:nvSpPr>
        <p:spPr>
          <a:xfrm>
            <a:off x="7256183" y="2978651"/>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a:t>
            </a:r>
            <a:endParaRPr b="1" sz="1800">
              <a:solidFill>
                <a:schemeClr val="dk1"/>
              </a:solidFill>
              <a:latin typeface="Calibri"/>
              <a:ea typeface="Calibri"/>
              <a:cs typeface="Calibri"/>
              <a:sym typeface="Calibri"/>
            </a:endParaRPr>
          </a:p>
        </p:txBody>
      </p:sp>
      <p:cxnSp>
        <p:nvCxnSpPr>
          <p:cNvPr id="634" name="Google Shape;634;p55"/>
          <p:cNvCxnSpPr/>
          <p:nvPr/>
        </p:nvCxnSpPr>
        <p:spPr>
          <a:xfrm rot="10800000">
            <a:off x="980617" y="3978770"/>
            <a:ext cx="365760" cy="0"/>
          </a:xfrm>
          <a:prstGeom prst="straightConnector1">
            <a:avLst/>
          </a:prstGeom>
          <a:noFill/>
          <a:ln cap="flat" cmpd="sng" w="19050">
            <a:solidFill>
              <a:schemeClr val="dk1"/>
            </a:solidFill>
            <a:prstDash val="solid"/>
            <a:round/>
            <a:headEnd len="med" w="med" type="triangle"/>
            <a:tailEnd len="med" w="med" type="triangle"/>
          </a:ln>
        </p:spPr>
      </p:cxnSp>
      <p:sp>
        <p:nvSpPr>
          <p:cNvPr id="635" name="Google Shape;635;p55"/>
          <p:cNvSpPr txBox="1"/>
          <p:nvPr/>
        </p:nvSpPr>
        <p:spPr>
          <a:xfrm>
            <a:off x="978089" y="3597234"/>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5</a:t>
            </a:r>
            <a:endParaRPr b="1" sz="1800">
              <a:solidFill>
                <a:schemeClr val="dk1"/>
              </a:solidFill>
              <a:latin typeface="Calibri"/>
              <a:ea typeface="Calibri"/>
              <a:cs typeface="Calibri"/>
              <a:sym typeface="Calibri"/>
            </a:endParaRPr>
          </a:p>
        </p:txBody>
      </p:sp>
      <p:sp>
        <p:nvSpPr>
          <p:cNvPr id="636" name="Google Shape;636;p55"/>
          <p:cNvSpPr txBox="1"/>
          <p:nvPr/>
        </p:nvSpPr>
        <p:spPr>
          <a:xfrm>
            <a:off x="1331739" y="3609438"/>
            <a:ext cx="4280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a:t>
            </a:r>
            <a:endParaRPr b="1" sz="1800">
              <a:solidFill>
                <a:schemeClr val="dk1"/>
              </a:solidFill>
              <a:latin typeface="Calibri"/>
              <a:ea typeface="Calibri"/>
              <a:cs typeface="Calibri"/>
              <a:sym typeface="Calibri"/>
            </a:endParaRPr>
          </a:p>
        </p:txBody>
      </p:sp>
      <p:cxnSp>
        <p:nvCxnSpPr>
          <p:cNvPr id="637" name="Google Shape;637;p55"/>
          <p:cNvCxnSpPr/>
          <p:nvPr/>
        </p:nvCxnSpPr>
        <p:spPr>
          <a:xfrm rot="10800000">
            <a:off x="1346377" y="3978770"/>
            <a:ext cx="274320" cy="0"/>
          </a:xfrm>
          <a:prstGeom prst="straightConnector1">
            <a:avLst/>
          </a:prstGeom>
          <a:noFill/>
          <a:ln cap="flat" cmpd="sng" w="19050">
            <a:solidFill>
              <a:schemeClr val="dk1"/>
            </a:solidFill>
            <a:prstDash val="solid"/>
            <a:round/>
            <a:headEnd len="med" w="med" type="triangle"/>
            <a:tailEnd len="med" w="med" type="triangle"/>
          </a:ln>
        </p:spPr>
      </p:cxnSp>
      <p:cxnSp>
        <p:nvCxnSpPr>
          <p:cNvPr id="638" name="Google Shape;638;p55"/>
          <p:cNvCxnSpPr/>
          <p:nvPr/>
        </p:nvCxnSpPr>
        <p:spPr>
          <a:xfrm rot="10800000">
            <a:off x="932368" y="3327120"/>
            <a:ext cx="7467600" cy="0"/>
          </a:xfrm>
          <a:prstGeom prst="straightConnector1">
            <a:avLst/>
          </a:prstGeom>
          <a:noFill/>
          <a:ln cap="flat" cmpd="sng" w="9525">
            <a:solidFill>
              <a:schemeClr val="dk1"/>
            </a:solidFill>
            <a:prstDash val="solid"/>
            <a:round/>
            <a:headEnd len="sm" w="sm" type="none"/>
            <a:tailEnd len="sm" w="sm" type="none"/>
          </a:ln>
        </p:spPr>
      </p:cxnSp>
      <p:cxnSp>
        <p:nvCxnSpPr>
          <p:cNvPr id="639" name="Google Shape;639;p55"/>
          <p:cNvCxnSpPr/>
          <p:nvPr/>
        </p:nvCxnSpPr>
        <p:spPr>
          <a:xfrm rot="10800000">
            <a:off x="946224" y="2987779"/>
            <a:ext cx="7467600" cy="0"/>
          </a:xfrm>
          <a:prstGeom prst="straightConnector1">
            <a:avLst/>
          </a:prstGeom>
          <a:noFill/>
          <a:ln cap="flat" cmpd="sng" w="9525">
            <a:solidFill>
              <a:schemeClr val="dk1"/>
            </a:solidFill>
            <a:prstDash val="solid"/>
            <a:round/>
            <a:headEnd len="sm" w="sm" type="none"/>
            <a:tailEnd len="sm" w="sm" type="none"/>
          </a:ln>
        </p:spPr>
      </p:cxnSp>
      <p:cxnSp>
        <p:nvCxnSpPr>
          <p:cNvPr id="640" name="Google Shape;640;p55"/>
          <p:cNvCxnSpPr/>
          <p:nvPr/>
        </p:nvCxnSpPr>
        <p:spPr>
          <a:xfrm rot="10800000">
            <a:off x="932368" y="3465889"/>
            <a:ext cx="7467600" cy="0"/>
          </a:xfrm>
          <a:prstGeom prst="straightConnector1">
            <a:avLst/>
          </a:prstGeom>
          <a:noFill/>
          <a:ln cap="flat" cmpd="sng" w="9525">
            <a:solidFill>
              <a:schemeClr val="dk1"/>
            </a:solidFill>
            <a:prstDash val="solid"/>
            <a:round/>
            <a:headEnd len="sm" w="sm" type="none"/>
            <a:tailEnd len="sm" w="sm" type="none"/>
          </a:ln>
        </p:spPr>
      </p:cxnSp>
      <p:sp>
        <p:nvSpPr>
          <p:cNvPr id="641" name="Google Shape;641;p55"/>
          <p:cNvSpPr txBox="1"/>
          <p:nvPr/>
        </p:nvSpPr>
        <p:spPr>
          <a:xfrm>
            <a:off x="891236" y="2441046"/>
            <a:ext cx="511657"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0">
                <a:solidFill>
                  <a:schemeClr val="dk1"/>
                </a:solidFill>
                <a:latin typeface="BrowalliaUPC"/>
                <a:ea typeface="BrowalliaUPC"/>
                <a:cs typeface="BrowalliaUPC"/>
                <a:sym typeface="BrowalliaUPC"/>
              </a:rPr>
              <a:t>p</a:t>
            </a:r>
            <a:endParaRPr sz="8000">
              <a:solidFill>
                <a:schemeClr val="dk1"/>
              </a:solidFill>
              <a:latin typeface="BrowalliaUPC"/>
              <a:ea typeface="BrowalliaUPC"/>
              <a:cs typeface="BrowalliaUPC"/>
              <a:sym typeface="BrowalliaUPC"/>
            </a:endParaRPr>
          </a:p>
        </p:txBody>
      </p:sp>
      <p:sp>
        <p:nvSpPr>
          <p:cNvPr id="642" name="Google Shape;642;p55"/>
          <p:cNvSpPr txBox="1"/>
          <p:nvPr/>
        </p:nvSpPr>
        <p:spPr>
          <a:xfrm>
            <a:off x="1533392" y="2444630"/>
            <a:ext cx="46037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0">
                <a:solidFill>
                  <a:schemeClr val="dk1"/>
                </a:solidFill>
                <a:latin typeface="BrowalliaUPC"/>
                <a:ea typeface="BrowalliaUPC"/>
                <a:cs typeface="BrowalliaUPC"/>
                <a:sym typeface="BrowalliaUPC"/>
              </a:rPr>
              <a:t>b</a:t>
            </a:r>
            <a:endParaRPr sz="8000">
              <a:solidFill>
                <a:schemeClr val="dk1"/>
              </a:solidFill>
              <a:latin typeface="BrowalliaUPC"/>
              <a:ea typeface="BrowalliaUPC"/>
              <a:cs typeface="BrowalliaUPC"/>
              <a:sym typeface="BrowalliaUPC"/>
            </a:endParaRPr>
          </a:p>
        </p:txBody>
      </p:sp>
      <p:cxnSp>
        <p:nvCxnSpPr>
          <p:cNvPr id="643" name="Google Shape;643;p55"/>
          <p:cNvCxnSpPr/>
          <p:nvPr/>
        </p:nvCxnSpPr>
        <p:spPr>
          <a:xfrm rot="10800000">
            <a:off x="740487" y="3149600"/>
            <a:ext cx="8022513" cy="0"/>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643"/>
                                        </p:tgtEl>
                                        <p:attrNameLst>
                                          <p:attrName>ppt_y</p:attrName>
                                        </p:attrNameLst>
                                      </p:cBhvr>
                                      <p:tavLst>
                                        <p:tav fmla="" tm="0">
                                          <p:val>
                                            <p:strVal val="#ppt_y"/>
                                          </p:val>
                                        </p:tav>
                                        <p:tav fmla="" tm="100000">
                                          <p:val>
                                            <p:strVal val="#ppt_y+1"/>
                                          </p:val>
                                        </p:tav>
                                      </p:tavLst>
                                    </p:anim>
                                    <p:set>
                                      <p:cBhvr>
                                        <p:cTn dur="1" fill="hold">
                                          <p:stCondLst>
                                            <p:cond delay="500"/>
                                          </p:stCondLst>
                                        </p:cTn>
                                        <p:tgtEl>
                                          <p:spTgt spid="6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descr="Basics of Engineering Drawing" id="648" name="Google Shape;648;p56"/>
          <p:cNvPicPr preferRelativeResize="0"/>
          <p:nvPr/>
        </p:nvPicPr>
        <p:blipFill rotWithShape="1">
          <a:blip r:embed="rId3">
            <a:alphaModFix/>
          </a:blip>
          <a:srcRect b="78666" l="7741" r="78989" t="6640"/>
          <a:stretch/>
        </p:blipFill>
        <p:spPr>
          <a:xfrm>
            <a:off x="377171" y="856559"/>
            <a:ext cx="4269114" cy="3733800"/>
          </a:xfrm>
          <a:prstGeom prst="rect">
            <a:avLst/>
          </a:prstGeom>
          <a:noFill/>
          <a:ln>
            <a:noFill/>
          </a:ln>
        </p:spPr>
      </p:pic>
      <p:pic>
        <p:nvPicPr>
          <p:cNvPr descr="F:\Mine Work\NIT_Goa_logo.png" id="649" name="Google Shape;649;p56"/>
          <p:cNvPicPr preferRelativeResize="0"/>
          <p:nvPr/>
        </p:nvPicPr>
        <p:blipFill rotWithShape="1">
          <a:blip r:embed="rId4">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50" name="Google Shape;650;p56"/>
          <p:cNvPicPr preferRelativeResize="0"/>
          <p:nvPr/>
        </p:nvPicPr>
        <p:blipFill rotWithShape="1">
          <a:blip r:embed="rId5">
            <a:alphaModFix/>
          </a:blip>
          <a:srcRect b="0" l="0" r="0" t="0"/>
          <a:stretch/>
        </p:blipFill>
        <p:spPr>
          <a:xfrm>
            <a:off x="13855" y="13716"/>
            <a:ext cx="726632" cy="772673"/>
          </a:xfrm>
          <a:prstGeom prst="rect">
            <a:avLst/>
          </a:prstGeom>
          <a:noFill/>
          <a:ln>
            <a:noFill/>
          </a:ln>
        </p:spPr>
      </p:pic>
      <p:sp>
        <p:nvSpPr>
          <p:cNvPr id="651" name="Google Shape;651;p5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56"/>
          <p:cNvSpPr/>
          <p:nvPr/>
        </p:nvSpPr>
        <p:spPr>
          <a:xfrm>
            <a:off x="3684943" y="128977"/>
            <a:ext cx="2514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Capital letters</a:t>
            </a:r>
            <a:endParaRPr b="1" sz="2400">
              <a:solidFill>
                <a:srgbClr val="000099"/>
              </a:solidFill>
              <a:latin typeface="Tahoma"/>
              <a:ea typeface="Tahoma"/>
              <a:cs typeface="Tahoma"/>
              <a:sym typeface="Tahoma"/>
            </a:endParaRPr>
          </a:p>
        </p:txBody>
      </p:sp>
      <p:pic>
        <p:nvPicPr>
          <p:cNvPr descr="Basics of Engineering Drawing" id="653" name="Google Shape;653;p56"/>
          <p:cNvPicPr preferRelativeResize="0"/>
          <p:nvPr/>
        </p:nvPicPr>
        <p:blipFill rotWithShape="1">
          <a:blip r:embed="rId3">
            <a:alphaModFix/>
          </a:blip>
          <a:srcRect b="59360" l="72546" r="15091" t="25928"/>
          <a:stretch/>
        </p:blipFill>
        <p:spPr>
          <a:xfrm>
            <a:off x="4646285" y="1036448"/>
            <a:ext cx="3810000" cy="3581400"/>
          </a:xfrm>
          <a:prstGeom prst="rect">
            <a:avLst/>
          </a:prstGeom>
          <a:noFill/>
          <a:ln>
            <a:noFill/>
          </a:ln>
        </p:spPr>
      </p:pic>
      <p:pic>
        <p:nvPicPr>
          <p:cNvPr descr="Basics of Engineering Drawing" id="654" name="Google Shape;654;p56"/>
          <p:cNvPicPr preferRelativeResize="0"/>
          <p:nvPr/>
        </p:nvPicPr>
        <p:blipFill rotWithShape="1">
          <a:blip r:embed="rId3">
            <a:alphaModFix/>
          </a:blip>
          <a:srcRect b="19178" l="28186" r="56312" t="61195"/>
          <a:stretch/>
        </p:blipFill>
        <p:spPr>
          <a:xfrm>
            <a:off x="2511728" y="3048005"/>
            <a:ext cx="3810000" cy="38099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descr="F:\Mine Work\NIT_Goa_logo.png" id="659" name="Google Shape;659;p5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60" name="Google Shape;660;p5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61" name="Google Shape;661;p5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57"/>
          <p:cNvSpPr/>
          <p:nvPr/>
        </p:nvSpPr>
        <p:spPr>
          <a:xfrm>
            <a:off x="3643403" y="162362"/>
            <a:ext cx="1752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Numbers</a:t>
            </a:r>
            <a:endParaRPr b="1" sz="2400">
              <a:solidFill>
                <a:srgbClr val="000099"/>
              </a:solidFill>
              <a:latin typeface="Tahoma"/>
              <a:ea typeface="Tahoma"/>
              <a:cs typeface="Tahoma"/>
              <a:sym typeface="Tahoma"/>
            </a:endParaRPr>
          </a:p>
        </p:txBody>
      </p:sp>
      <p:pic>
        <p:nvPicPr>
          <p:cNvPr descr="Basics of Engineering Drawing" id="663" name="Google Shape;663;p57"/>
          <p:cNvPicPr preferRelativeResize="0"/>
          <p:nvPr/>
        </p:nvPicPr>
        <p:blipFill rotWithShape="1">
          <a:blip r:embed="rId5">
            <a:alphaModFix/>
          </a:blip>
          <a:srcRect b="0" l="0" r="51267" t="80998"/>
          <a:stretch/>
        </p:blipFill>
        <p:spPr>
          <a:xfrm>
            <a:off x="-57382" y="2667000"/>
            <a:ext cx="9154171" cy="2819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descr="F:\Mine Work\NIT_Goa_logo.png" id="668" name="Google Shape;668;p5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69" name="Google Shape;669;p5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70" name="Google Shape;670;p5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58"/>
          <p:cNvSpPr/>
          <p:nvPr/>
        </p:nvSpPr>
        <p:spPr>
          <a:xfrm>
            <a:off x="2209800" y="141510"/>
            <a:ext cx="495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Capital Letters: How to write?</a:t>
            </a:r>
            <a:endParaRPr b="1" sz="2400">
              <a:solidFill>
                <a:srgbClr val="000099"/>
              </a:solidFill>
              <a:latin typeface="Tahoma"/>
              <a:ea typeface="Tahoma"/>
              <a:cs typeface="Tahoma"/>
              <a:sym typeface="Tahoma"/>
            </a:endParaRPr>
          </a:p>
        </p:txBody>
      </p:sp>
      <p:pic>
        <p:nvPicPr>
          <p:cNvPr descr="Lettering guide for engineering drawings | Lettering guide, Architectural  lettering, Engineering lettering" id="672" name="Google Shape;672;p58"/>
          <p:cNvPicPr preferRelativeResize="0"/>
          <p:nvPr/>
        </p:nvPicPr>
        <p:blipFill rotWithShape="1">
          <a:blip r:embed="rId5">
            <a:alphaModFix/>
          </a:blip>
          <a:srcRect b="0" l="0" r="0" t="0"/>
          <a:stretch/>
        </p:blipFill>
        <p:spPr>
          <a:xfrm>
            <a:off x="1447800" y="1064157"/>
            <a:ext cx="6302343" cy="56917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F:\Mine Work\NIT_Goa_logo.png" id="677" name="Google Shape;677;p5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78" name="Google Shape;678;p5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79" name="Google Shape;679;p5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asics of Engineering Drawing" id="680" name="Google Shape;680;p59"/>
          <p:cNvPicPr preferRelativeResize="0"/>
          <p:nvPr/>
        </p:nvPicPr>
        <p:blipFill rotWithShape="1">
          <a:blip r:embed="rId5">
            <a:alphaModFix/>
          </a:blip>
          <a:srcRect b="0" l="0" r="0" t="0"/>
          <a:stretch/>
        </p:blipFill>
        <p:spPr>
          <a:xfrm>
            <a:off x="13855" y="2438400"/>
            <a:ext cx="9082934" cy="3205030"/>
          </a:xfrm>
          <a:prstGeom prst="rect">
            <a:avLst/>
          </a:prstGeom>
          <a:noFill/>
          <a:ln>
            <a:noFill/>
          </a:ln>
        </p:spPr>
      </p:pic>
      <p:sp>
        <p:nvSpPr>
          <p:cNvPr id="681" name="Google Shape;681;p59"/>
          <p:cNvSpPr/>
          <p:nvPr/>
        </p:nvSpPr>
        <p:spPr>
          <a:xfrm>
            <a:off x="2209800" y="141510"/>
            <a:ext cx="495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Small Letters: How to write?</a:t>
            </a:r>
            <a:endParaRPr b="1" sz="2400">
              <a:solidFill>
                <a:srgbClr val="000099"/>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descr="F:\Mine Work\NIT_Goa_logo.png" id="686" name="Google Shape;686;p6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87" name="Google Shape;687;p6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88" name="Google Shape;688;p6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60"/>
          <p:cNvSpPr/>
          <p:nvPr/>
        </p:nvSpPr>
        <p:spPr>
          <a:xfrm>
            <a:off x="3505200" y="134653"/>
            <a:ext cx="25146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Gothic Letters</a:t>
            </a:r>
            <a:endParaRPr b="1" sz="2400">
              <a:solidFill>
                <a:srgbClr val="000099"/>
              </a:solidFill>
              <a:latin typeface="Tahoma"/>
              <a:ea typeface="Tahoma"/>
              <a:cs typeface="Tahoma"/>
              <a:sym typeface="Tahoma"/>
            </a:endParaRPr>
          </a:p>
        </p:txBody>
      </p:sp>
      <p:sp>
        <p:nvSpPr>
          <p:cNvPr id="690" name="Google Shape;690;p60"/>
          <p:cNvSpPr txBox="1"/>
          <p:nvPr/>
        </p:nvSpPr>
        <p:spPr>
          <a:xfrm>
            <a:off x="740487" y="2057400"/>
            <a:ext cx="7673337" cy="2123658"/>
          </a:xfrm>
          <a:prstGeom prst="rect">
            <a:avLst/>
          </a:prstGeom>
          <a:noFill/>
          <a:ln>
            <a:noFill/>
          </a:ln>
        </p:spPr>
        <p:txBody>
          <a:bodyPr anchorCtr="0" anchor="t" bIns="45700" lIns="91425" spcFirstLastPara="1" rIns="91425" wrap="square" tIns="45700">
            <a:spAutoFit/>
          </a:bodyPr>
          <a:lstStyle/>
          <a:p>
            <a:pPr indent="-742950" lvl="0" marL="742950" marR="0" rtl="0" algn="l">
              <a:spcBef>
                <a:spcPts val="0"/>
              </a:spcBef>
              <a:spcAft>
                <a:spcPts val="0"/>
              </a:spcAft>
              <a:buClr>
                <a:schemeClr val="dk1"/>
              </a:buClr>
              <a:buSzPts val="4400"/>
              <a:buFont typeface="Noto Sans Symbols"/>
              <a:buChar char="❑"/>
            </a:pPr>
            <a:r>
              <a:rPr lang="en-US" sz="4400">
                <a:solidFill>
                  <a:schemeClr val="dk1"/>
                </a:solidFill>
                <a:latin typeface="Calibri"/>
                <a:ea typeface="Calibri"/>
                <a:cs typeface="Calibri"/>
                <a:sym typeface="Calibri"/>
              </a:rPr>
              <a:t>The thickness of the stem may vary from 1/5 to 1/10 of the height of the letters.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F:\Mine Work\NIT_Goa_logo.png" id="695" name="Google Shape;695;p6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696" name="Google Shape;696;p6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697" name="Google Shape;697;p6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61"/>
          <p:cNvSpPr/>
          <p:nvPr/>
        </p:nvSpPr>
        <p:spPr>
          <a:xfrm>
            <a:off x="3396055" y="129024"/>
            <a:ext cx="2362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Gothic letters</a:t>
            </a:r>
            <a:endParaRPr b="1" sz="2400">
              <a:solidFill>
                <a:srgbClr val="000099"/>
              </a:solidFill>
              <a:latin typeface="Tahoma"/>
              <a:ea typeface="Tahoma"/>
              <a:cs typeface="Tahoma"/>
              <a:sym typeface="Tahoma"/>
            </a:endParaRPr>
          </a:p>
        </p:txBody>
      </p:sp>
      <p:pic>
        <p:nvPicPr>
          <p:cNvPr id="699" name="Google Shape;699;p61"/>
          <p:cNvPicPr preferRelativeResize="0"/>
          <p:nvPr/>
        </p:nvPicPr>
        <p:blipFill rotWithShape="1">
          <a:blip r:embed="rId5">
            <a:alphaModFix/>
          </a:blip>
          <a:srcRect b="15624" l="14275" r="31844" t="32292"/>
          <a:stretch/>
        </p:blipFill>
        <p:spPr>
          <a:xfrm>
            <a:off x="152400" y="1389841"/>
            <a:ext cx="8799542" cy="4782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F:\Mine Work\NIT_Goa_logo.png" id="126" name="Google Shape;126;p1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27" name="Google Shape;127;p1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28" name="Google Shape;128;p1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7"/>
          <p:cNvSpPr/>
          <p:nvPr/>
        </p:nvSpPr>
        <p:spPr>
          <a:xfrm>
            <a:off x="1600200" y="169219"/>
            <a:ext cx="63660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Unit 1:Introduction to Engg. Tools</a:t>
            </a:r>
            <a:endParaRPr b="1" sz="2400">
              <a:solidFill>
                <a:srgbClr val="000099"/>
              </a:solidFill>
              <a:latin typeface="Tahoma"/>
              <a:ea typeface="Tahoma"/>
              <a:cs typeface="Tahoma"/>
              <a:sym typeface="Tahoma"/>
            </a:endParaRPr>
          </a:p>
        </p:txBody>
      </p:sp>
      <p:pic>
        <p:nvPicPr>
          <p:cNvPr descr="How to Make a Lasercut Adjustable Drawing Board : 8 Steps (with Pictures) -  Instructables" id="130" name="Google Shape;130;p17"/>
          <p:cNvPicPr preferRelativeResize="0"/>
          <p:nvPr/>
        </p:nvPicPr>
        <p:blipFill rotWithShape="1">
          <a:blip r:embed="rId5">
            <a:alphaModFix/>
          </a:blip>
          <a:srcRect b="0" l="0" r="0" t="0"/>
          <a:stretch/>
        </p:blipFill>
        <p:spPr>
          <a:xfrm>
            <a:off x="1035671" y="1524000"/>
            <a:ext cx="6930536" cy="461314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F:\Mine Work\NIT_Goa_logo.png" id="704" name="Google Shape;704;p62"/>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705" name="Google Shape;705;p62"/>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706" name="Google Shape;706;p62"/>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62"/>
          <p:cNvSpPr/>
          <p:nvPr/>
        </p:nvSpPr>
        <p:spPr>
          <a:xfrm>
            <a:off x="966693" y="1905000"/>
            <a:ext cx="7010400" cy="4267200"/>
          </a:xfrm>
          <a:prstGeom prst="rect">
            <a:avLst/>
          </a:prstGeom>
          <a:noFill/>
          <a:ln cap="flat" cmpd="sng" w="476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8" name="Google Shape;708;p62"/>
          <p:cNvCxnSpPr/>
          <p:nvPr/>
        </p:nvCxnSpPr>
        <p:spPr>
          <a:xfrm>
            <a:off x="966693" y="6400800"/>
            <a:ext cx="7110507" cy="0"/>
          </a:xfrm>
          <a:prstGeom prst="straightConnector1">
            <a:avLst/>
          </a:prstGeom>
          <a:noFill/>
          <a:ln cap="flat" cmpd="sng" w="25400">
            <a:solidFill>
              <a:srgbClr val="4A7DBA"/>
            </a:solidFill>
            <a:prstDash val="solid"/>
            <a:round/>
            <a:headEnd len="med" w="med" type="triangle"/>
            <a:tailEnd len="med" w="med" type="triangle"/>
          </a:ln>
        </p:spPr>
      </p:cxnSp>
      <p:sp>
        <p:nvSpPr>
          <p:cNvPr id="709" name="Google Shape;709;p62"/>
          <p:cNvSpPr txBox="1"/>
          <p:nvPr/>
        </p:nvSpPr>
        <p:spPr>
          <a:xfrm>
            <a:off x="3984779" y="6386286"/>
            <a:ext cx="963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297 mm</a:t>
            </a:r>
            <a:endParaRPr b="1" sz="1800">
              <a:solidFill>
                <a:schemeClr val="dk1"/>
              </a:solidFill>
              <a:latin typeface="Calibri"/>
              <a:ea typeface="Calibri"/>
              <a:cs typeface="Calibri"/>
              <a:sym typeface="Calibri"/>
            </a:endParaRPr>
          </a:p>
        </p:txBody>
      </p:sp>
      <p:cxnSp>
        <p:nvCxnSpPr>
          <p:cNvPr id="710" name="Google Shape;710;p62"/>
          <p:cNvCxnSpPr/>
          <p:nvPr/>
        </p:nvCxnSpPr>
        <p:spPr>
          <a:xfrm rot="10800000">
            <a:off x="740487" y="1905001"/>
            <a:ext cx="0" cy="4303876"/>
          </a:xfrm>
          <a:prstGeom prst="straightConnector1">
            <a:avLst/>
          </a:prstGeom>
          <a:noFill/>
          <a:ln cap="flat" cmpd="sng" w="25400">
            <a:solidFill>
              <a:srgbClr val="4A7DBA"/>
            </a:solidFill>
            <a:prstDash val="solid"/>
            <a:round/>
            <a:headEnd len="med" w="med" type="triangle"/>
            <a:tailEnd len="med" w="med" type="triangle"/>
          </a:ln>
        </p:spPr>
      </p:cxnSp>
      <p:sp>
        <p:nvSpPr>
          <p:cNvPr id="711" name="Google Shape;711;p62"/>
          <p:cNvSpPr txBox="1"/>
          <p:nvPr/>
        </p:nvSpPr>
        <p:spPr>
          <a:xfrm rot="-5400000">
            <a:off x="-22884" y="3492092"/>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210  mm</a:t>
            </a:r>
            <a:endParaRPr b="1" sz="1800">
              <a:solidFill>
                <a:schemeClr val="dk1"/>
              </a:solidFill>
              <a:latin typeface="Calibri"/>
              <a:ea typeface="Calibri"/>
              <a:cs typeface="Calibri"/>
              <a:sym typeface="Calibri"/>
            </a:endParaRPr>
          </a:p>
        </p:txBody>
      </p:sp>
      <p:sp>
        <p:nvSpPr>
          <p:cNvPr id="712" name="Google Shape;712;p62"/>
          <p:cNvSpPr/>
          <p:nvPr/>
        </p:nvSpPr>
        <p:spPr>
          <a:xfrm>
            <a:off x="7243288" y="1905000"/>
            <a:ext cx="7338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A</a:t>
            </a:r>
            <a:r>
              <a:rPr b="1" baseline="-25000" lang="en-US" sz="2400">
                <a:solidFill>
                  <a:srgbClr val="000099"/>
                </a:solidFill>
                <a:latin typeface="Tahoma"/>
                <a:ea typeface="Tahoma"/>
                <a:cs typeface="Tahoma"/>
                <a:sym typeface="Tahoma"/>
              </a:rPr>
              <a:t>4</a:t>
            </a:r>
            <a:endParaRPr b="1" baseline="-25000" sz="2400">
              <a:solidFill>
                <a:srgbClr val="000099"/>
              </a:solidFill>
              <a:latin typeface="Tahoma"/>
              <a:ea typeface="Tahoma"/>
              <a:cs typeface="Tahoma"/>
              <a:sym typeface="Tahoma"/>
            </a:endParaRPr>
          </a:p>
        </p:txBody>
      </p:sp>
      <p:sp>
        <p:nvSpPr>
          <p:cNvPr id="713" name="Google Shape;713;p62"/>
          <p:cNvSpPr/>
          <p:nvPr/>
        </p:nvSpPr>
        <p:spPr>
          <a:xfrm>
            <a:off x="1456740" y="2381179"/>
            <a:ext cx="6019801" cy="3314842"/>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4" name="Google Shape;714;p62"/>
          <p:cNvCxnSpPr/>
          <p:nvPr/>
        </p:nvCxnSpPr>
        <p:spPr>
          <a:xfrm rot="10800000">
            <a:off x="4572000" y="1905000"/>
            <a:ext cx="0" cy="476179"/>
          </a:xfrm>
          <a:prstGeom prst="straightConnector1">
            <a:avLst/>
          </a:prstGeom>
          <a:noFill/>
          <a:ln cap="flat" cmpd="sng" w="25400">
            <a:solidFill>
              <a:srgbClr val="4A7DBA"/>
            </a:solidFill>
            <a:prstDash val="solid"/>
            <a:round/>
            <a:headEnd len="med" w="med" type="triangle"/>
            <a:tailEnd len="med" w="med" type="triangle"/>
          </a:ln>
        </p:spPr>
      </p:cxnSp>
      <p:cxnSp>
        <p:nvCxnSpPr>
          <p:cNvPr id="715" name="Google Shape;715;p62"/>
          <p:cNvCxnSpPr/>
          <p:nvPr/>
        </p:nvCxnSpPr>
        <p:spPr>
          <a:xfrm rot="10800000">
            <a:off x="7476541" y="38862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716" name="Google Shape;716;p62"/>
          <p:cNvCxnSpPr/>
          <p:nvPr/>
        </p:nvCxnSpPr>
        <p:spPr>
          <a:xfrm rot="10800000">
            <a:off x="956189" y="3810000"/>
            <a:ext cx="500552" cy="0"/>
          </a:xfrm>
          <a:prstGeom prst="straightConnector1">
            <a:avLst/>
          </a:prstGeom>
          <a:noFill/>
          <a:ln cap="flat" cmpd="sng" w="25400">
            <a:solidFill>
              <a:srgbClr val="4A7DBA"/>
            </a:solidFill>
            <a:prstDash val="solid"/>
            <a:round/>
            <a:headEnd len="med" w="med" type="triangle"/>
            <a:tailEnd len="med" w="med" type="triangle"/>
          </a:ln>
        </p:spPr>
      </p:cxnSp>
      <p:cxnSp>
        <p:nvCxnSpPr>
          <p:cNvPr id="717" name="Google Shape;717;p62"/>
          <p:cNvCxnSpPr/>
          <p:nvPr/>
        </p:nvCxnSpPr>
        <p:spPr>
          <a:xfrm rot="10800000">
            <a:off x="4724400" y="5696021"/>
            <a:ext cx="0" cy="476179"/>
          </a:xfrm>
          <a:prstGeom prst="straightConnector1">
            <a:avLst/>
          </a:prstGeom>
          <a:noFill/>
          <a:ln cap="flat" cmpd="sng" w="25400">
            <a:solidFill>
              <a:srgbClr val="4A7DBA"/>
            </a:solidFill>
            <a:prstDash val="solid"/>
            <a:round/>
            <a:headEnd len="med" w="med" type="triangle"/>
            <a:tailEnd len="med" w="med" type="triangle"/>
          </a:ln>
        </p:spPr>
      </p:cxnSp>
      <p:sp>
        <p:nvSpPr>
          <p:cNvPr id="718" name="Google Shape;718;p62"/>
          <p:cNvSpPr txBox="1"/>
          <p:nvPr/>
        </p:nvSpPr>
        <p:spPr>
          <a:xfrm>
            <a:off x="4724400" y="196791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
        <p:nvSpPr>
          <p:cNvPr id="719" name="Google Shape;719;p62"/>
          <p:cNvSpPr txBox="1"/>
          <p:nvPr/>
        </p:nvSpPr>
        <p:spPr>
          <a:xfrm rot="5400000">
            <a:off x="7303463" y="4139403"/>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sp>
        <p:nvSpPr>
          <p:cNvPr id="720" name="Google Shape;720;p62"/>
          <p:cNvSpPr/>
          <p:nvPr/>
        </p:nvSpPr>
        <p:spPr>
          <a:xfrm>
            <a:off x="3733800" y="169219"/>
            <a:ext cx="1981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Title Block</a:t>
            </a:r>
            <a:endParaRPr b="1" sz="2400">
              <a:solidFill>
                <a:srgbClr val="000099"/>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707"/>
                                        </p:tgtEl>
                                        <p:attrNameLst>
                                          <p:attrName>ppt_y</p:attrName>
                                        </p:attrNameLst>
                                      </p:cBhvr>
                                      <p:tavLst>
                                        <p:tav fmla="" tm="0">
                                          <p:val>
                                            <p:strVal val="#ppt_y"/>
                                          </p:val>
                                        </p:tav>
                                        <p:tav fmla="" tm="100000">
                                          <p:val>
                                            <p:strVal val="#ppt_y+1"/>
                                          </p:val>
                                        </p:tav>
                                      </p:tavLst>
                                    </p:anim>
                                    <p:set>
                                      <p:cBhvr>
                                        <p:cTn dur="1" fill="hold">
                                          <p:stCondLst>
                                            <p:cond delay="500"/>
                                          </p:stCondLst>
                                        </p:cTn>
                                        <p:tgtEl>
                                          <p:spTgt spid="707"/>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6"/>
                                        </p:tgtEl>
                                        <p:attrNameLst>
                                          <p:attrName>ppt_y</p:attrName>
                                        </p:attrNameLst>
                                      </p:cBhvr>
                                      <p:tavLst>
                                        <p:tav fmla="" tm="0">
                                          <p:val>
                                            <p:strVal val="#ppt_y"/>
                                          </p:val>
                                        </p:tav>
                                        <p:tav fmla="" tm="100000">
                                          <p:val>
                                            <p:strVal val="#ppt_y+1"/>
                                          </p:val>
                                        </p:tav>
                                      </p:tavLst>
                                    </p:anim>
                                    <p:set>
                                      <p:cBhvr>
                                        <p:cTn dur="1" fill="hold">
                                          <p:stCondLst>
                                            <p:cond delay="500"/>
                                          </p:stCondLst>
                                        </p:cTn>
                                        <p:tgtEl>
                                          <p:spTgt spid="716"/>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1"/>
                                        </p:tgtEl>
                                        <p:attrNameLst>
                                          <p:attrName>ppt_y</p:attrName>
                                        </p:attrNameLst>
                                      </p:cBhvr>
                                      <p:tavLst>
                                        <p:tav fmla="" tm="0">
                                          <p:val>
                                            <p:strVal val="#ppt_y"/>
                                          </p:val>
                                        </p:tav>
                                        <p:tav fmla="" tm="100000">
                                          <p:val>
                                            <p:strVal val="#ppt_y+1"/>
                                          </p:val>
                                        </p:tav>
                                      </p:tavLst>
                                    </p:anim>
                                    <p:set>
                                      <p:cBhvr>
                                        <p:cTn dur="1" fill="hold">
                                          <p:stCondLst>
                                            <p:cond delay="500"/>
                                          </p:stCondLst>
                                        </p:cTn>
                                        <p:tgtEl>
                                          <p:spTgt spid="71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0"/>
                                        </p:tgtEl>
                                        <p:attrNameLst>
                                          <p:attrName>ppt_y</p:attrName>
                                        </p:attrNameLst>
                                      </p:cBhvr>
                                      <p:tavLst>
                                        <p:tav fmla="" tm="0">
                                          <p:val>
                                            <p:strVal val="#ppt_y"/>
                                          </p:val>
                                        </p:tav>
                                        <p:tav fmla="" tm="100000">
                                          <p:val>
                                            <p:strVal val="#ppt_y+1"/>
                                          </p:val>
                                        </p:tav>
                                      </p:tavLst>
                                    </p:anim>
                                    <p:set>
                                      <p:cBhvr>
                                        <p:cTn dur="1" fill="hold">
                                          <p:stCondLst>
                                            <p:cond delay="500"/>
                                          </p:stCondLst>
                                        </p:cTn>
                                        <p:tgtEl>
                                          <p:spTgt spid="71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8"/>
                                        </p:tgtEl>
                                        <p:attrNameLst>
                                          <p:attrName>ppt_y</p:attrName>
                                        </p:attrNameLst>
                                      </p:cBhvr>
                                      <p:tavLst>
                                        <p:tav fmla="" tm="0">
                                          <p:val>
                                            <p:strVal val="#ppt_y"/>
                                          </p:val>
                                        </p:tav>
                                        <p:tav fmla="" tm="100000">
                                          <p:val>
                                            <p:strVal val="#ppt_y+1"/>
                                          </p:val>
                                        </p:tav>
                                      </p:tavLst>
                                    </p:anim>
                                    <p:set>
                                      <p:cBhvr>
                                        <p:cTn dur="1" fill="hold">
                                          <p:stCondLst>
                                            <p:cond delay="500"/>
                                          </p:stCondLst>
                                        </p:cTn>
                                        <p:tgtEl>
                                          <p:spTgt spid="71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2"/>
                                        </p:tgtEl>
                                        <p:attrNameLst>
                                          <p:attrName>ppt_y</p:attrName>
                                        </p:attrNameLst>
                                      </p:cBhvr>
                                      <p:tavLst>
                                        <p:tav fmla="" tm="0">
                                          <p:val>
                                            <p:strVal val="#ppt_y"/>
                                          </p:val>
                                        </p:tav>
                                        <p:tav fmla="" tm="100000">
                                          <p:val>
                                            <p:strVal val="#ppt_y+1"/>
                                          </p:val>
                                        </p:tav>
                                      </p:tavLst>
                                    </p:anim>
                                    <p:set>
                                      <p:cBhvr>
                                        <p:cTn dur="1" fill="hold">
                                          <p:stCondLst>
                                            <p:cond delay="500"/>
                                          </p:stCondLst>
                                        </p:cTn>
                                        <p:tgtEl>
                                          <p:spTgt spid="71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9"/>
                                        </p:tgtEl>
                                        <p:attrNameLst>
                                          <p:attrName>ppt_y</p:attrName>
                                        </p:attrNameLst>
                                      </p:cBhvr>
                                      <p:tavLst>
                                        <p:tav fmla="" tm="0">
                                          <p:val>
                                            <p:strVal val="#ppt_y"/>
                                          </p:val>
                                        </p:tav>
                                        <p:tav fmla="" tm="100000">
                                          <p:val>
                                            <p:strVal val="#ppt_y+1"/>
                                          </p:val>
                                        </p:tav>
                                      </p:tavLst>
                                    </p:anim>
                                    <p:set>
                                      <p:cBhvr>
                                        <p:cTn dur="1" fill="hold">
                                          <p:stCondLst>
                                            <p:cond delay="500"/>
                                          </p:stCondLst>
                                        </p:cTn>
                                        <p:tgtEl>
                                          <p:spTgt spid="719"/>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09"/>
                                        </p:tgtEl>
                                        <p:attrNameLst>
                                          <p:attrName>ppt_y</p:attrName>
                                        </p:attrNameLst>
                                      </p:cBhvr>
                                      <p:tavLst>
                                        <p:tav fmla="" tm="0">
                                          <p:val>
                                            <p:strVal val="#ppt_y"/>
                                          </p:val>
                                        </p:tav>
                                        <p:tav fmla="" tm="100000">
                                          <p:val>
                                            <p:strVal val="#ppt_y+1"/>
                                          </p:val>
                                        </p:tav>
                                      </p:tavLst>
                                    </p:anim>
                                    <p:set>
                                      <p:cBhvr>
                                        <p:cTn dur="1" fill="hold">
                                          <p:stCondLst>
                                            <p:cond delay="500"/>
                                          </p:stCondLst>
                                        </p:cTn>
                                        <p:tgtEl>
                                          <p:spTgt spid="709"/>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08"/>
                                        </p:tgtEl>
                                        <p:attrNameLst>
                                          <p:attrName>ppt_y</p:attrName>
                                        </p:attrNameLst>
                                      </p:cBhvr>
                                      <p:tavLst>
                                        <p:tav fmla="" tm="0">
                                          <p:val>
                                            <p:strVal val="#ppt_y"/>
                                          </p:val>
                                        </p:tav>
                                        <p:tav fmla="" tm="100000">
                                          <p:val>
                                            <p:strVal val="#ppt_y+1"/>
                                          </p:val>
                                        </p:tav>
                                      </p:tavLst>
                                    </p:anim>
                                    <p:set>
                                      <p:cBhvr>
                                        <p:cTn dur="1" fill="hold">
                                          <p:stCondLst>
                                            <p:cond delay="500"/>
                                          </p:stCondLst>
                                        </p:cTn>
                                        <p:tgtEl>
                                          <p:spTgt spid="70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4"/>
                                        </p:tgtEl>
                                        <p:attrNameLst>
                                          <p:attrName>ppt_y</p:attrName>
                                        </p:attrNameLst>
                                      </p:cBhvr>
                                      <p:tavLst>
                                        <p:tav fmla="" tm="0">
                                          <p:val>
                                            <p:strVal val="#ppt_y"/>
                                          </p:val>
                                        </p:tav>
                                        <p:tav fmla="" tm="100000">
                                          <p:val>
                                            <p:strVal val="#ppt_y+1"/>
                                          </p:val>
                                        </p:tav>
                                      </p:tavLst>
                                    </p:anim>
                                    <p:set>
                                      <p:cBhvr>
                                        <p:cTn dur="1" fill="hold">
                                          <p:stCondLst>
                                            <p:cond delay="500"/>
                                          </p:stCondLst>
                                        </p:cTn>
                                        <p:tgtEl>
                                          <p:spTgt spid="71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5"/>
                                        </p:tgtEl>
                                        <p:attrNameLst>
                                          <p:attrName>ppt_y</p:attrName>
                                        </p:attrNameLst>
                                      </p:cBhvr>
                                      <p:tavLst>
                                        <p:tav fmla="" tm="0">
                                          <p:val>
                                            <p:strVal val="#ppt_y"/>
                                          </p:val>
                                        </p:tav>
                                        <p:tav fmla="" tm="100000">
                                          <p:val>
                                            <p:strVal val="#ppt_y+1"/>
                                          </p:val>
                                        </p:tav>
                                      </p:tavLst>
                                    </p:anim>
                                    <p:set>
                                      <p:cBhvr>
                                        <p:cTn dur="1" fill="hold">
                                          <p:stCondLst>
                                            <p:cond delay="500"/>
                                          </p:stCondLst>
                                        </p:cTn>
                                        <p:tgtEl>
                                          <p:spTgt spid="71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17"/>
                                        </p:tgtEl>
                                        <p:attrNameLst>
                                          <p:attrName>ppt_y</p:attrName>
                                        </p:attrNameLst>
                                      </p:cBhvr>
                                      <p:tavLst>
                                        <p:tav fmla="" tm="0">
                                          <p:val>
                                            <p:strVal val="#ppt_y"/>
                                          </p:val>
                                        </p:tav>
                                        <p:tav fmla="" tm="100000">
                                          <p:val>
                                            <p:strVal val="#ppt_y+1"/>
                                          </p:val>
                                        </p:tav>
                                      </p:tavLst>
                                    </p:anim>
                                    <p:set>
                                      <p:cBhvr>
                                        <p:cTn dur="1" fill="hold">
                                          <p:stCondLst>
                                            <p:cond delay="500"/>
                                          </p:stCondLst>
                                        </p:cTn>
                                        <p:tgtEl>
                                          <p:spTgt spid="7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descr="F:\Mine Work\NIT_Goa_logo.png" id="725" name="Google Shape;725;p63"/>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726" name="Google Shape;726;p63"/>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727" name="Google Shape;727;p63"/>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63"/>
          <p:cNvSpPr/>
          <p:nvPr/>
        </p:nvSpPr>
        <p:spPr>
          <a:xfrm>
            <a:off x="304800" y="1143000"/>
            <a:ext cx="8545156" cy="54102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63"/>
          <p:cNvSpPr/>
          <p:nvPr/>
        </p:nvSpPr>
        <p:spPr>
          <a:xfrm>
            <a:off x="3733800" y="169219"/>
            <a:ext cx="1981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Title Block</a:t>
            </a:r>
            <a:endParaRPr b="1" sz="2400">
              <a:solidFill>
                <a:srgbClr val="000099"/>
              </a:solidFill>
              <a:latin typeface="Tahoma"/>
              <a:ea typeface="Tahoma"/>
              <a:cs typeface="Tahoma"/>
              <a:sym typeface="Tahoma"/>
            </a:endParaRPr>
          </a:p>
        </p:txBody>
      </p:sp>
      <p:sp>
        <p:nvSpPr>
          <p:cNvPr id="730" name="Google Shape;730;p63"/>
          <p:cNvSpPr/>
          <p:nvPr/>
        </p:nvSpPr>
        <p:spPr>
          <a:xfrm>
            <a:off x="4835236" y="4114800"/>
            <a:ext cx="4014720" cy="24384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1" name="Google Shape;731;p63"/>
          <p:cNvSpPr txBox="1"/>
          <p:nvPr/>
        </p:nvSpPr>
        <p:spPr>
          <a:xfrm>
            <a:off x="5260271" y="4872335"/>
            <a:ext cx="31646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Calibri"/>
                <a:ea typeface="Calibri"/>
                <a:cs typeface="Calibri"/>
                <a:sym typeface="Calibri"/>
              </a:rPr>
              <a:t>Title Block</a:t>
            </a:r>
            <a:endParaRPr b="1" sz="5400">
              <a:solidFill>
                <a:schemeClr val="dk1"/>
              </a:solidFill>
              <a:latin typeface="Calibri"/>
              <a:ea typeface="Calibri"/>
              <a:cs typeface="Calibri"/>
              <a:sym typeface="Calibri"/>
            </a:endParaRPr>
          </a:p>
        </p:txBody>
      </p:sp>
      <p:sp>
        <p:nvSpPr>
          <p:cNvPr id="732" name="Google Shape;732;p63"/>
          <p:cNvSpPr txBox="1"/>
          <p:nvPr/>
        </p:nvSpPr>
        <p:spPr>
          <a:xfrm>
            <a:off x="6400800" y="3459718"/>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185  mm</a:t>
            </a:r>
            <a:endParaRPr b="1" sz="1800">
              <a:solidFill>
                <a:schemeClr val="dk1"/>
              </a:solidFill>
              <a:latin typeface="Calibri"/>
              <a:ea typeface="Calibri"/>
              <a:cs typeface="Calibri"/>
              <a:sym typeface="Calibri"/>
            </a:endParaRPr>
          </a:p>
        </p:txBody>
      </p:sp>
      <p:cxnSp>
        <p:nvCxnSpPr>
          <p:cNvPr id="733" name="Google Shape;733;p63"/>
          <p:cNvCxnSpPr>
            <a:stCxn id="728" idx="3"/>
          </p:cNvCxnSpPr>
          <p:nvPr/>
        </p:nvCxnSpPr>
        <p:spPr>
          <a:xfrm rot="10800000">
            <a:off x="4800556" y="3848100"/>
            <a:ext cx="4049400" cy="0"/>
          </a:xfrm>
          <a:prstGeom prst="straightConnector1">
            <a:avLst/>
          </a:prstGeom>
          <a:noFill/>
          <a:ln cap="flat" cmpd="sng" w="25400">
            <a:solidFill>
              <a:srgbClr val="4A7DBA"/>
            </a:solidFill>
            <a:prstDash val="solid"/>
            <a:round/>
            <a:headEnd len="med" w="med" type="triangle"/>
            <a:tailEnd len="med" w="med" type="triangle"/>
          </a:ln>
        </p:spPr>
      </p:cxnSp>
      <p:cxnSp>
        <p:nvCxnSpPr>
          <p:cNvPr id="734" name="Google Shape;734;p63"/>
          <p:cNvCxnSpPr/>
          <p:nvPr/>
        </p:nvCxnSpPr>
        <p:spPr>
          <a:xfrm rot="10800000">
            <a:off x="4572000" y="4114800"/>
            <a:ext cx="0" cy="2438400"/>
          </a:xfrm>
          <a:prstGeom prst="straightConnector1">
            <a:avLst/>
          </a:prstGeom>
          <a:noFill/>
          <a:ln cap="flat" cmpd="sng" w="25400">
            <a:solidFill>
              <a:srgbClr val="4A7DBA"/>
            </a:solidFill>
            <a:prstDash val="solid"/>
            <a:round/>
            <a:headEnd len="med" w="med" type="triangle"/>
            <a:tailEnd len="med" w="med" type="triangle"/>
          </a:ln>
        </p:spPr>
      </p:cxnSp>
      <p:sp>
        <p:nvSpPr>
          <p:cNvPr id="735" name="Google Shape;735;p63"/>
          <p:cNvSpPr txBox="1"/>
          <p:nvPr/>
        </p:nvSpPr>
        <p:spPr>
          <a:xfrm rot="-5400000">
            <a:off x="3963981" y="5092702"/>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65 mm</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descr="F:\Mine Work\NIT_Goa_logo.png" id="740" name="Google Shape;740;p64"/>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741" name="Google Shape;741;p64"/>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742" name="Google Shape;742;p64"/>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64"/>
          <p:cNvSpPr/>
          <p:nvPr/>
        </p:nvSpPr>
        <p:spPr>
          <a:xfrm>
            <a:off x="3151543" y="169219"/>
            <a:ext cx="35814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Reference Title Block</a:t>
            </a:r>
            <a:endParaRPr b="1" sz="2400">
              <a:solidFill>
                <a:srgbClr val="000099"/>
              </a:solidFill>
              <a:latin typeface="Tahoma"/>
              <a:ea typeface="Tahoma"/>
              <a:cs typeface="Tahoma"/>
              <a:sym typeface="Tahoma"/>
            </a:endParaRPr>
          </a:p>
        </p:txBody>
      </p:sp>
      <p:pic>
        <p:nvPicPr>
          <p:cNvPr id="744" name="Google Shape;744;p64"/>
          <p:cNvPicPr preferRelativeResize="0"/>
          <p:nvPr/>
        </p:nvPicPr>
        <p:blipFill rotWithShape="1">
          <a:blip r:embed="rId5">
            <a:alphaModFix/>
          </a:blip>
          <a:srcRect b="23958" l="11932" r="30088" t="26042"/>
          <a:stretch/>
        </p:blipFill>
        <p:spPr>
          <a:xfrm>
            <a:off x="-52575" y="1653616"/>
            <a:ext cx="9115426" cy="441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descr="F:\Mine Work\NIT_Goa_logo.png" id="749" name="Google Shape;749;p65"/>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750" name="Google Shape;750;p65"/>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751" name="Google Shape;751;p65"/>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65"/>
          <p:cNvSpPr/>
          <p:nvPr/>
        </p:nvSpPr>
        <p:spPr>
          <a:xfrm>
            <a:off x="304800" y="1143000"/>
            <a:ext cx="8545156" cy="54102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 name="Google Shape;753;p65"/>
          <p:cNvSpPr/>
          <p:nvPr/>
        </p:nvSpPr>
        <p:spPr>
          <a:xfrm>
            <a:off x="1981200" y="169219"/>
            <a:ext cx="5791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Title Block for A4 Drawing Sheet</a:t>
            </a:r>
            <a:endParaRPr b="1" sz="2400">
              <a:solidFill>
                <a:srgbClr val="000099"/>
              </a:solidFill>
              <a:latin typeface="Tahoma"/>
              <a:ea typeface="Tahoma"/>
              <a:cs typeface="Tahoma"/>
              <a:sym typeface="Tahoma"/>
            </a:endParaRPr>
          </a:p>
        </p:txBody>
      </p:sp>
      <p:sp>
        <p:nvSpPr>
          <p:cNvPr id="754" name="Google Shape;754;p65"/>
          <p:cNvSpPr/>
          <p:nvPr/>
        </p:nvSpPr>
        <p:spPr>
          <a:xfrm>
            <a:off x="4835236" y="4114800"/>
            <a:ext cx="4014720" cy="24384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5" name="Google Shape;755;p65"/>
          <p:cNvSpPr txBox="1"/>
          <p:nvPr/>
        </p:nvSpPr>
        <p:spPr>
          <a:xfrm>
            <a:off x="5260271" y="4872335"/>
            <a:ext cx="31646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Calibri"/>
                <a:ea typeface="Calibri"/>
                <a:cs typeface="Calibri"/>
                <a:sym typeface="Calibri"/>
              </a:rPr>
              <a:t>Title Block</a:t>
            </a:r>
            <a:endParaRPr b="1" sz="5400">
              <a:solidFill>
                <a:schemeClr val="dk1"/>
              </a:solidFill>
              <a:latin typeface="Calibri"/>
              <a:ea typeface="Calibri"/>
              <a:cs typeface="Calibri"/>
              <a:sym typeface="Calibri"/>
            </a:endParaRPr>
          </a:p>
        </p:txBody>
      </p:sp>
      <p:sp>
        <p:nvSpPr>
          <p:cNvPr id="756" name="Google Shape;756;p65"/>
          <p:cNvSpPr txBox="1"/>
          <p:nvPr/>
        </p:nvSpPr>
        <p:spPr>
          <a:xfrm>
            <a:off x="6400800" y="3459718"/>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120  mm</a:t>
            </a:r>
            <a:endParaRPr b="1" sz="1800">
              <a:solidFill>
                <a:schemeClr val="dk1"/>
              </a:solidFill>
              <a:latin typeface="Calibri"/>
              <a:ea typeface="Calibri"/>
              <a:cs typeface="Calibri"/>
              <a:sym typeface="Calibri"/>
            </a:endParaRPr>
          </a:p>
        </p:txBody>
      </p:sp>
      <p:cxnSp>
        <p:nvCxnSpPr>
          <p:cNvPr id="757" name="Google Shape;757;p65"/>
          <p:cNvCxnSpPr>
            <a:stCxn id="752" idx="3"/>
          </p:cNvCxnSpPr>
          <p:nvPr/>
        </p:nvCxnSpPr>
        <p:spPr>
          <a:xfrm rot="10800000">
            <a:off x="4800556" y="3848100"/>
            <a:ext cx="4049400" cy="0"/>
          </a:xfrm>
          <a:prstGeom prst="straightConnector1">
            <a:avLst/>
          </a:prstGeom>
          <a:noFill/>
          <a:ln cap="flat" cmpd="sng" w="25400">
            <a:solidFill>
              <a:srgbClr val="4A7DBA"/>
            </a:solidFill>
            <a:prstDash val="solid"/>
            <a:round/>
            <a:headEnd len="med" w="med" type="triangle"/>
            <a:tailEnd len="med" w="med" type="triangle"/>
          </a:ln>
        </p:spPr>
      </p:cxnSp>
      <p:cxnSp>
        <p:nvCxnSpPr>
          <p:cNvPr id="758" name="Google Shape;758;p65"/>
          <p:cNvCxnSpPr/>
          <p:nvPr/>
        </p:nvCxnSpPr>
        <p:spPr>
          <a:xfrm rot="10800000">
            <a:off x="4572000" y="4114800"/>
            <a:ext cx="0" cy="2438400"/>
          </a:xfrm>
          <a:prstGeom prst="straightConnector1">
            <a:avLst/>
          </a:prstGeom>
          <a:noFill/>
          <a:ln cap="flat" cmpd="sng" w="25400">
            <a:solidFill>
              <a:srgbClr val="4A7DBA"/>
            </a:solidFill>
            <a:prstDash val="solid"/>
            <a:round/>
            <a:headEnd len="med" w="med" type="triangle"/>
            <a:tailEnd len="med" w="med" type="triangle"/>
          </a:ln>
        </p:spPr>
      </p:cxnSp>
      <p:sp>
        <p:nvSpPr>
          <p:cNvPr id="759" name="Google Shape;759;p65"/>
          <p:cNvSpPr txBox="1"/>
          <p:nvPr/>
        </p:nvSpPr>
        <p:spPr>
          <a:xfrm rot="-5400000">
            <a:off x="3963981" y="5092702"/>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60 mm</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5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descr="F:\Mine Work\NIT_Goa_logo.png" id="764" name="Google Shape;764;p66"/>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765" name="Google Shape;765;p66"/>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766" name="Google Shape;766;p66"/>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66"/>
          <p:cNvSpPr/>
          <p:nvPr/>
        </p:nvSpPr>
        <p:spPr>
          <a:xfrm>
            <a:off x="3027603" y="169219"/>
            <a:ext cx="4495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Title Block: How to draw?</a:t>
            </a:r>
            <a:endParaRPr b="1" sz="2400">
              <a:solidFill>
                <a:srgbClr val="000099"/>
              </a:solidFill>
              <a:latin typeface="Tahoma"/>
              <a:ea typeface="Tahoma"/>
              <a:cs typeface="Tahoma"/>
              <a:sym typeface="Tahoma"/>
            </a:endParaRPr>
          </a:p>
        </p:txBody>
      </p:sp>
      <p:sp>
        <p:nvSpPr>
          <p:cNvPr id="768" name="Google Shape;768;p66"/>
          <p:cNvSpPr/>
          <p:nvPr/>
        </p:nvSpPr>
        <p:spPr>
          <a:xfrm>
            <a:off x="740487" y="2057400"/>
            <a:ext cx="7518360" cy="39624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9" name="Google Shape;769;p66"/>
          <p:cNvCxnSpPr/>
          <p:nvPr/>
        </p:nvCxnSpPr>
        <p:spPr>
          <a:xfrm>
            <a:off x="740487" y="4572000"/>
            <a:ext cx="4042716" cy="0"/>
          </a:xfrm>
          <a:prstGeom prst="straightConnector1">
            <a:avLst/>
          </a:prstGeom>
          <a:noFill/>
          <a:ln cap="flat" cmpd="sng" w="25400">
            <a:solidFill>
              <a:schemeClr val="dk1"/>
            </a:solidFill>
            <a:prstDash val="solid"/>
            <a:round/>
            <a:headEnd len="sm" w="sm" type="none"/>
            <a:tailEnd len="sm" w="sm" type="none"/>
          </a:ln>
        </p:spPr>
      </p:cxnSp>
      <p:cxnSp>
        <p:nvCxnSpPr>
          <p:cNvPr id="770" name="Google Shape;770;p66"/>
          <p:cNvCxnSpPr/>
          <p:nvPr/>
        </p:nvCxnSpPr>
        <p:spPr>
          <a:xfrm rot="10800000">
            <a:off x="4783203" y="2057400"/>
            <a:ext cx="1" cy="2514600"/>
          </a:xfrm>
          <a:prstGeom prst="straightConnector1">
            <a:avLst/>
          </a:prstGeom>
          <a:noFill/>
          <a:ln cap="flat" cmpd="sng" w="25400">
            <a:solidFill>
              <a:schemeClr val="dk1"/>
            </a:solidFill>
            <a:prstDash val="solid"/>
            <a:round/>
            <a:headEnd len="sm" w="sm" type="none"/>
            <a:tailEnd len="sm" w="sm" type="none"/>
          </a:ln>
        </p:spPr>
      </p:cxnSp>
      <p:sp>
        <p:nvSpPr>
          <p:cNvPr id="771" name="Google Shape;771;p66"/>
          <p:cNvSpPr txBox="1"/>
          <p:nvPr/>
        </p:nvSpPr>
        <p:spPr>
          <a:xfrm>
            <a:off x="2334047" y="1400727"/>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70  mm</a:t>
            </a:r>
            <a:endParaRPr b="1" sz="1800">
              <a:solidFill>
                <a:schemeClr val="dk1"/>
              </a:solidFill>
              <a:latin typeface="Calibri"/>
              <a:ea typeface="Calibri"/>
              <a:cs typeface="Calibri"/>
              <a:sym typeface="Calibri"/>
            </a:endParaRPr>
          </a:p>
        </p:txBody>
      </p:sp>
      <p:cxnSp>
        <p:nvCxnSpPr>
          <p:cNvPr id="772" name="Google Shape;772;p66"/>
          <p:cNvCxnSpPr/>
          <p:nvPr/>
        </p:nvCxnSpPr>
        <p:spPr>
          <a:xfrm rot="10800000">
            <a:off x="733847" y="1789109"/>
            <a:ext cx="4049356" cy="0"/>
          </a:xfrm>
          <a:prstGeom prst="straightConnector1">
            <a:avLst/>
          </a:prstGeom>
          <a:noFill/>
          <a:ln cap="flat" cmpd="sng" w="25400">
            <a:solidFill>
              <a:srgbClr val="4A7DBA"/>
            </a:solidFill>
            <a:prstDash val="solid"/>
            <a:round/>
            <a:headEnd len="med" w="med" type="triangle"/>
            <a:tailEnd len="med" w="med" type="triangle"/>
          </a:ln>
        </p:spPr>
      </p:cxnSp>
      <p:cxnSp>
        <p:nvCxnSpPr>
          <p:cNvPr id="773" name="Google Shape;773;p66"/>
          <p:cNvCxnSpPr/>
          <p:nvPr/>
        </p:nvCxnSpPr>
        <p:spPr>
          <a:xfrm rot="10800000">
            <a:off x="505247" y="2055809"/>
            <a:ext cx="0" cy="2438400"/>
          </a:xfrm>
          <a:prstGeom prst="straightConnector1">
            <a:avLst/>
          </a:prstGeom>
          <a:noFill/>
          <a:ln cap="flat" cmpd="sng" w="25400">
            <a:solidFill>
              <a:srgbClr val="4A7DBA"/>
            </a:solidFill>
            <a:prstDash val="solid"/>
            <a:round/>
            <a:headEnd len="med" w="med" type="triangle"/>
            <a:tailEnd len="med" w="med" type="triangle"/>
          </a:ln>
        </p:spPr>
      </p:cxnSp>
      <p:sp>
        <p:nvSpPr>
          <p:cNvPr id="774" name="Google Shape;774;p66"/>
          <p:cNvSpPr txBox="1"/>
          <p:nvPr/>
        </p:nvSpPr>
        <p:spPr>
          <a:xfrm rot="-5400000">
            <a:off x="-45622" y="3033711"/>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40 mm</a:t>
            </a:r>
            <a:endParaRPr b="1" sz="1800">
              <a:solidFill>
                <a:schemeClr val="dk1"/>
              </a:solidFill>
              <a:latin typeface="Calibri"/>
              <a:ea typeface="Calibri"/>
              <a:cs typeface="Calibri"/>
              <a:sym typeface="Calibri"/>
            </a:endParaRPr>
          </a:p>
        </p:txBody>
      </p:sp>
      <p:grpSp>
        <p:nvGrpSpPr>
          <p:cNvPr id="775" name="Google Shape;775;p66"/>
          <p:cNvGrpSpPr/>
          <p:nvPr/>
        </p:nvGrpSpPr>
        <p:grpSpPr>
          <a:xfrm>
            <a:off x="201156" y="4572000"/>
            <a:ext cx="369332" cy="1585922"/>
            <a:chOff x="201156" y="4572000"/>
            <a:chExt cx="369332" cy="1585922"/>
          </a:xfrm>
        </p:grpSpPr>
        <p:cxnSp>
          <p:nvCxnSpPr>
            <p:cNvPr id="776" name="Google Shape;776;p66"/>
            <p:cNvCxnSpPr/>
            <p:nvPr/>
          </p:nvCxnSpPr>
          <p:spPr>
            <a:xfrm rot="10800000">
              <a:off x="530646" y="4572000"/>
              <a:ext cx="0" cy="1585922"/>
            </a:xfrm>
            <a:prstGeom prst="straightConnector1">
              <a:avLst/>
            </a:prstGeom>
            <a:noFill/>
            <a:ln cap="flat" cmpd="sng" w="25400">
              <a:solidFill>
                <a:srgbClr val="4A7DBA"/>
              </a:solidFill>
              <a:prstDash val="solid"/>
              <a:round/>
              <a:headEnd len="med" w="med" type="triangle"/>
              <a:tailEnd len="med" w="med" type="triangle"/>
            </a:ln>
          </p:spPr>
        </p:cxnSp>
        <p:sp>
          <p:nvSpPr>
            <p:cNvPr id="777" name="Google Shape;777;p66"/>
            <p:cNvSpPr txBox="1"/>
            <p:nvPr/>
          </p:nvSpPr>
          <p:spPr>
            <a:xfrm rot="-5400000">
              <a:off x="-37532" y="5180294"/>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20 mm</a:t>
              </a:r>
              <a:endParaRPr b="1" sz="1800">
                <a:solidFill>
                  <a:schemeClr val="dk1"/>
                </a:solidFill>
                <a:latin typeface="Calibri"/>
                <a:ea typeface="Calibri"/>
                <a:cs typeface="Calibri"/>
                <a:sym typeface="Calibri"/>
              </a:endParaRPr>
            </a:p>
          </p:txBody>
        </p:sp>
      </p:grpSp>
      <p:grpSp>
        <p:nvGrpSpPr>
          <p:cNvPr id="778" name="Google Shape;778;p66"/>
          <p:cNvGrpSpPr/>
          <p:nvPr/>
        </p:nvGrpSpPr>
        <p:grpSpPr>
          <a:xfrm>
            <a:off x="733847" y="4572001"/>
            <a:ext cx="1780754" cy="1933624"/>
            <a:chOff x="733847" y="4572001"/>
            <a:chExt cx="1780754" cy="1933624"/>
          </a:xfrm>
        </p:grpSpPr>
        <p:cxnSp>
          <p:nvCxnSpPr>
            <p:cNvPr id="779" name="Google Shape;779;p66"/>
            <p:cNvCxnSpPr/>
            <p:nvPr/>
          </p:nvCxnSpPr>
          <p:spPr>
            <a:xfrm flipH="1" rot="10800000">
              <a:off x="2514599" y="4572001"/>
              <a:ext cx="2" cy="1447799"/>
            </a:xfrm>
            <a:prstGeom prst="straightConnector1">
              <a:avLst/>
            </a:prstGeom>
            <a:noFill/>
            <a:ln cap="flat" cmpd="sng" w="25400">
              <a:solidFill>
                <a:schemeClr val="dk1"/>
              </a:solidFill>
              <a:prstDash val="solid"/>
              <a:round/>
              <a:headEnd len="sm" w="sm" type="none"/>
              <a:tailEnd len="sm" w="sm" type="none"/>
            </a:ln>
          </p:spPr>
        </p:cxnSp>
        <p:sp>
          <p:nvSpPr>
            <p:cNvPr id="780" name="Google Shape;780;p66"/>
            <p:cNvSpPr txBox="1"/>
            <p:nvPr/>
          </p:nvSpPr>
          <p:spPr>
            <a:xfrm>
              <a:off x="1232005" y="6136293"/>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25  mm</a:t>
              </a:r>
              <a:endParaRPr b="1" sz="1800">
                <a:solidFill>
                  <a:schemeClr val="dk1"/>
                </a:solidFill>
                <a:latin typeface="Calibri"/>
                <a:ea typeface="Calibri"/>
                <a:cs typeface="Calibri"/>
                <a:sym typeface="Calibri"/>
              </a:endParaRPr>
            </a:p>
          </p:txBody>
        </p:sp>
        <p:cxnSp>
          <p:nvCxnSpPr>
            <p:cNvPr id="781" name="Google Shape;781;p66"/>
            <p:cNvCxnSpPr/>
            <p:nvPr/>
          </p:nvCxnSpPr>
          <p:spPr>
            <a:xfrm rot="10800000">
              <a:off x="733847" y="6457558"/>
              <a:ext cx="1780752" cy="0"/>
            </a:xfrm>
            <a:prstGeom prst="straightConnector1">
              <a:avLst/>
            </a:prstGeom>
            <a:noFill/>
            <a:ln cap="flat" cmpd="sng" w="25400">
              <a:solidFill>
                <a:srgbClr val="4A7DBA"/>
              </a:solidFill>
              <a:prstDash val="solid"/>
              <a:round/>
              <a:headEnd len="med" w="med" type="triangle"/>
              <a:tailEnd len="med" w="med" type="triangle"/>
            </a:ln>
          </p:spPr>
        </p:cxnSp>
      </p:grpSp>
      <p:cxnSp>
        <p:nvCxnSpPr>
          <p:cNvPr id="782" name="Google Shape;782;p66"/>
          <p:cNvCxnSpPr/>
          <p:nvPr/>
        </p:nvCxnSpPr>
        <p:spPr>
          <a:xfrm rot="10800000">
            <a:off x="740487" y="5293520"/>
            <a:ext cx="1783080" cy="0"/>
          </a:xfrm>
          <a:prstGeom prst="straightConnector1">
            <a:avLst/>
          </a:prstGeom>
          <a:noFill/>
          <a:ln cap="flat" cmpd="sng" w="25400">
            <a:solidFill>
              <a:schemeClr val="dk1"/>
            </a:solidFill>
            <a:prstDash val="solid"/>
            <a:round/>
            <a:headEnd len="sm" w="sm" type="none"/>
            <a:tailEnd len="sm" w="sm" type="none"/>
          </a:ln>
        </p:spPr>
      </p:cxnSp>
      <p:grpSp>
        <p:nvGrpSpPr>
          <p:cNvPr id="783" name="Google Shape;783;p66"/>
          <p:cNvGrpSpPr/>
          <p:nvPr/>
        </p:nvGrpSpPr>
        <p:grpSpPr>
          <a:xfrm rot="5400000">
            <a:off x="1285635" y="4509408"/>
            <a:ext cx="721519" cy="846707"/>
            <a:chOff x="-43936" y="4854061"/>
            <a:chExt cx="721519" cy="846707"/>
          </a:xfrm>
        </p:grpSpPr>
        <p:cxnSp>
          <p:nvCxnSpPr>
            <p:cNvPr id="784" name="Google Shape;784;p66"/>
            <p:cNvCxnSpPr/>
            <p:nvPr/>
          </p:nvCxnSpPr>
          <p:spPr>
            <a:xfrm flipH="1" rot="-5400000">
              <a:off x="316823" y="5331044"/>
              <a:ext cx="1" cy="721519"/>
            </a:xfrm>
            <a:prstGeom prst="straightConnector1">
              <a:avLst/>
            </a:prstGeom>
            <a:noFill/>
            <a:ln cap="flat" cmpd="sng" w="25400">
              <a:solidFill>
                <a:srgbClr val="4A7DBA"/>
              </a:solidFill>
              <a:prstDash val="solid"/>
              <a:round/>
              <a:headEnd len="med" w="med" type="triangle"/>
              <a:tailEnd len="med" w="med" type="triangle"/>
            </a:ln>
          </p:spPr>
        </p:cxnSp>
        <p:sp>
          <p:nvSpPr>
            <p:cNvPr id="785" name="Google Shape;785;p66"/>
            <p:cNvSpPr txBox="1"/>
            <p:nvPr/>
          </p:nvSpPr>
          <p:spPr>
            <a:xfrm rot="-5400000">
              <a:off x="-46930" y="5092749"/>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grpSp>
      <p:cxnSp>
        <p:nvCxnSpPr>
          <p:cNvPr id="786" name="Google Shape;786;p66"/>
          <p:cNvCxnSpPr/>
          <p:nvPr/>
        </p:nvCxnSpPr>
        <p:spPr>
          <a:xfrm rot="10800000">
            <a:off x="4792167" y="3505200"/>
            <a:ext cx="1" cy="2514600"/>
          </a:xfrm>
          <a:prstGeom prst="straightConnector1">
            <a:avLst/>
          </a:prstGeom>
          <a:noFill/>
          <a:ln cap="flat" cmpd="sng" w="25400">
            <a:solidFill>
              <a:schemeClr val="dk1"/>
            </a:solidFill>
            <a:prstDash val="solid"/>
            <a:round/>
            <a:headEnd len="sm" w="sm" type="none"/>
            <a:tailEnd len="sm" w="sm" type="none"/>
          </a:ln>
        </p:spPr>
      </p:cxnSp>
      <p:grpSp>
        <p:nvGrpSpPr>
          <p:cNvPr id="787" name="Google Shape;787;p66"/>
          <p:cNvGrpSpPr/>
          <p:nvPr/>
        </p:nvGrpSpPr>
        <p:grpSpPr>
          <a:xfrm>
            <a:off x="2529445" y="4995628"/>
            <a:ext cx="2240280" cy="369332"/>
            <a:chOff x="733847" y="6136293"/>
            <a:chExt cx="2240280" cy="369332"/>
          </a:xfrm>
        </p:grpSpPr>
        <p:sp>
          <p:nvSpPr>
            <p:cNvPr id="788" name="Google Shape;788;p66"/>
            <p:cNvSpPr txBox="1"/>
            <p:nvPr/>
          </p:nvSpPr>
          <p:spPr>
            <a:xfrm>
              <a:off x="1232005" y="6136293"/>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45  mm</a:t>
              </a:r>
              <a:endParaRPr b="1" sz="1800">
                <a:solidFill>
                  <a:schemeClr val="dk1"/>
                </a:solidFill>
                <a:latin typeface="Calibri"/>
                <a:ea typeface="Calibri"/>
                <a:cs typeface="Calibri"/>
                <a:sym typeface="Calibri"/>
              </a:endParaRPr>
            </a:p>
          </p:txBody>
        </p:sp>
        <p:cxnSp>
          <p:nvCxnSpPr>
            <p:cNvPr id="789" name="Google Shape;789;p66"/>
            <p:cNvCxnSpPr/>
            <p:nvPr/>
          </p:nvCxnSpPr>
          <p:spPr>
            <a:xfrm rot="10800000">
              <a:off x="733847" y="6457558"/>
              <a:ext cx="2240280" cy="0"/>
            </a:xfrm>
            <a:prstGeom prst="straightConnector1">
              <a:avLst/>
            </a:prstGeom>
            <a:noFill/>
            <a:ln cap="flat" cmpd="sng" w="25400">
              <a:solidFill>
                <a:srgbClr val="4A7DBA"/>
              </a:solidFill>
              <a:prstDash val="solid"/>
              <a:round/>
              <a:headEnd len="med" w="med" type="triangle"/>
              <a:tailEnd len="med" w="med" type="triangle"/>
            </a:ln>
          </p:spPr>
        </p:cxnSp>
      </p:grpSp>
      <p:cxnSp>
        <p:nvCxnSpPr>
          <p:cNvPr id="790" name="Google Shape;790;p66"/>
          <p:cNvCxnSpPr/>
          <p:nvPr/>
        </p:nvCxnSpPr>
        <p:spPr>
          <a:xfrm rot="10800000">
            <a:off x="4792167" y="2723583"/>
            <a:ext cx="3466680" cy="0"/>
          </a:xfrm>
          <a:prstGeom prst="straightConnector1">
            <a:avLst/>
          </a:prstGeom>
          <a:noFill/>
          <a:ln cap="flat" cmpd="sng" w="25400">
            <a:solidFill>
              <a:schemeClr val="dk1"/>
            </a:solidFill>
            <a:prstDash val="solid"/>
            <a:round/>
            <a:headEnd len="sm" w="sm" type="none"/>
            <a:tailEnd len="sm" w="sm" type="none"/>
          </a:ln>
        </p:spPr>
      </p:cxnSp>
      <p:cxnSp>
        <p:nvCxnSpPr>
          <p:cNvPr id="791" name="Google Shape;791;p66"/>
          <p:cNvCxnSpPr/>
          <p:nvPr/>
        </p:nvCxnSpPr>
        <p:spPr>
          <a:xfrm rot="10800000">
            <a:off x="4783203" y="3357564"/>
            <a:ext cx="3466680" cy="0"/>
          </a:xfrm>
          <a:prstGeom prst="straightConnector1">
            <a:avLst/>
          </a:prstGeom>
          <a:noFill/>
          <a:ln cap="flat" cmpd="sng" w="25400">
            <a:solidFill>
              <a:schemeClr val="dk1"/>
            </a:solidFill>
            <a:prstDash val="solid"/>
            <a:round/>
            <a:headEnd len="sm" w="sm" type="none"/>
            <a:tailEnd len="sm" w="sm" type="none"/>
          </a:ln>
        </p:spPr>
      </p:cxnSp>
      <p:cxnSp>
        <p:nvCxnSpPr>
          <p:cNvPr id="792" name="Google Shape;792;p66"/>
          <p:cNvCxnSpPr/>
          <p:nvPr/>
        </p:nvCxnSpPr>
        <p:spPr>
          <a:xfrm rot="10800000">
            <a:off x="4792167" y="4000499"/>
            <a:ext cx="3466680" cy="0"/>
          </a:xfrm>
          <a:prstGeom prst="straightConnector1">
            <a:avLst/>
          </a:prstGeom>
          <a:noFill/>
          <a:ln cap="flat" cmpd="sng" w="25400">
            <a:solidFill>
              <a:schemeClr val="dk1"/>
            </a:solidFill>
            <a:prstDash val="solid"/>
            <a:round/>
            <a:headEnd len="sm" w="sm" type="none"/>
            <a:tailEnd len="sm" w="sm" type="none"/>
          </a:ln>
        </p:spPr>
      </p:cxnSp>
      <p:cxnSp>
        <p:nvCxnSpPr>
          <p:cNvPr id="793" name="Google Shape;793;p66"/>
          <p:cNvCxnSpPr/>
          <p:nvPr/>
        </p:nvCxnSpPr>
        <p:spPr>
          <a:xfrm rot="10800000">
            <a:off x="4792167" y="4705350"/>
            <a:ext cx="3466680" cy="0"/>
          </a:xfrm>
          <a:prstGeom prst="straightConnector1">
            <a:avLst/>
          </a:prstGeom>
          <a:noFill/>
          <a:ln cap="flat" cmpd="sng" w="25400">
            <a:solidFill>
              <a:schemeClr val="dk1"/>
            </a:solidFill>
            <a:prstDash val="solid"/>
            <a:round/>
            <a:headEnd len="sm" w="sm" type="none"/>
            <a:tailEnd len="sm" w="sm" type="none"/>
          </a:ln>
        </p:spPr>
      </p:cxnSp>
      <p:cxnSp>
        <p:nvCxnSpPr>
          <p:cNvPr id="794" name="Google Shape;794;p66"/>
          <p:cNvCxnSpPr/>
          <p:nvPr/>
        </p:nvCxnSpPr>
        <p:spPr>
          <a:xfrm flipH="1" rot="10800000">
            <a:off x="6781800" y="5300624"/>
            <a:ext cx="3065" cy="731520"/>
          </a:xfrm>
          <a:prstGeom prst="straightConnector1">
            <a:avLst/>
          </a:prstGeom>
          <a:noFill/>
          <a:ln cap="flat" cmpd="sng" w="25400">
            <a:solidFill>
              <a:schemeClr val="dk1"/>
            </a:solidFill>
            <a:prstDash val="solid"/>
            <a:round/>
            <a:headEnd len="sm" w="sm" type="none"/>
            <a:tailEnd len="sm" w="sm" type="none"/>
          </a:ln>
        </p:spPr>
      </p:cxnSp>
      <p:grpSp>
        <p:nvGrpSpPr>
          <p:cNvPr id="795" name="Google Shape;795;p66"/>
          <p:cNvGrpSpPr/>
          <p:nvPr/>
        </p:nvGrpSpPr>
        <p:grpSpPr>
          <a:xfrm rot="5400000">
            <a:off x="8153973" y="2204586"/>
            <a:ext cx="846707" cy="377690"/>
            <a:chOff x="-147250" y="5314114"/>
            <a:chExt cx="846707" cy="377690"/>
          </a:xfrm>
        </p:grpSpPr>
        <p:cxnSp>
          <p:nvCxnSpPr>
            <p:cNvPr id="796" name="Google Shape;796;p66"/>
            <p:cNvCxnSpPr/>
            <p:nvPr/>
          </p:nvCxnSpPr>
          <p:spPr>
            <a:xfrm flipH="1" rot="-5400000">
              <a:off x="276104" y="5371764"/>
              <a:ext cx="1" cy="640080"/>
            </a:xfrm>
            <a:prstGeom prst="straightConnector1">
              <a:avLst/>
            </a:prstGeom>
            <a:noFill/>
            <a:ln cap="flat" cmpd="sng" w="25400">
              <a:solidFill>
                <a:srgbClr val="4A7DBA"/>
              </a:solidFill>
              <a:prstDash val="solid"/>
              <a:round/>
              <a:headEnd len="med" w="med" type="triangle"/>
              <a:tailEnd len="med" w="med" type="triangle"/>
            </a:ln>
          </p:spPr>
        </p:cxnSp>
        <p:sp>
          <p:nvSpPr>
            <p:cNvPr id="797" name="Google Shape;797;p66"/>
            <p:cNvSpPr txBox="1"/>
            <p:nvPr/>
          </p:nvSpPr>
          <p:spPr>
            <a:xfrm rot="10800000">
              <a:off x="-147250" y="5314114"/>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10 mm</a:t>
              </a:r>
              <a:endParaRPr b="1" sz="1800">
                <a:solidFill>
                  <a:schemeClr val="dk1"/>
                </a:solidFill>
                <a:latin typeface="Calibri"/>
                <a:ea typeface="Calibri"/>
                <a:cs typeface="Calibri"/>
                <a:sym typeface="Calibri"/>
              </a:endParaRPr>
            </a:p>
          </p:txBody>
        </p:sp>
      </p:grpSp>
      <p:cxnSp>
        <p:nvCxnSpPr>
          <p:cNvPr id="798" name="Google Shape;798;p66"/>
          <p:cNvCxnSpPr/>
          <p:nvPr/>
        </p:nvCxnSpPr>
        <p:spPr>
          <a:xfrm rot="10800000">
            <a:off x="4769725" y="5316893"/>
            <a:ext cx="3466680" cy="0"/>
          </a:xfrm>
          <a:prstGeom prst="straightConnector1">
            <a:avLst/>
          </a:prstGeom>
          <a:noFill/>
          <a:ln cap="flat" cmpd="sng" w="25400">
            <a:solidFill>
              <a:schemeClr val="dk1"/>
            </a:solidFill>
            <a:prstDash val="solid"/>
            <a:round/>
            <a:headEnd len="sm" w="sm" type="none"/>
            <a:tailEnd len="sm" w="sm" type="none"/>
          </a:ln>
        </p:spPr>
      </p:cxnSp>
      <p:sp>
        <p:nvSpPr>
          <p:cNvPr id="799" name="Google Shape;799;p66"/>
          <p:cNvSpPr txBox="1"/>
          <p:nvPr/>
        </p:nvSpPr>
        <p:spPr>
          <a:xfrm>
            <a:off x="4246036" y="1027068"/>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120  mm</a:t>
            </a:r>
            <a:endParaRPr b="1" sz="1800">
              <a:solidFill>
                <a:schemeClr val="dk1"/>
              </a:solidFill>
              <a:latin typeface="Calibri"/>
              <a:ea typeface="Calibri"/>
              <a:cs typeface="Calibri"/>
              <a:sym typeface="Calibri"/>
            </a:endParaRPr>
          </a:p>
        </p:txBody>
      </p:sp>
      <p:cxnSp>
        <p:nvCxnSpPr>
          <p:cNvPr id="800" name="Google Shape;800;p66"/>
          <p:cNvCxnSpPr/>
          <p:nvPr/>
        </p:nvCxnSpPr>
        <p:spPr>
          <a:xfrm flipH="1">
            <a:off x="573688" y="1396400"/>
            <a:ext cx="7814793" cy="1531"/>
          </a:xfrm>
          <a:prstGeom prst="straightConnector1">
            <a:avLst/>
          </a:prstGeom>
          <a:noFill/>
          <a:ln cap="flat" cmpd="sng" w="44450">
            <a:solidFill>
              <a:srgbClr val="C00000"/>
            </a:solidFill>
            <a:prstDash val="solid"/>
            <a:round/>
            <a:headEnd len="med" w="med" type="triangle"/>
            <a:tailEnd len="med" w="med" type="triangle"/>
          </a:ln>
        </p:spPr>
      </p:cxnSp>
      <p:cxnSp>
        <p:nvCxnSpPr>
          <p:cNvPr id="801" name="Google Shape;801;p66"/>
          <p:cNvCxnSpPr/>
          <p:nvPr/>
        </p:nvCxnSpPr>
        <p:spPr>
          <a:xfrm rot="10800000">
            <a:off x="233421" y="2055809"/>
            <a:ext cx="0" cy="4102113"/>
          </a:xfrm>
          <a:prstGeom prst="straightConnector1">
            <a:avLst/>
          </a:prstGeom>
          <a:noFill/>
          <a:ln cap="flat" cmpd="sng" w="44450">
            <a:solidFill>
              <a:srgbClr val="C00000"/>
            </a:solidFill>
            <a:prstDash val="solid"/>
            <a:round/>
            <a:headEnd len="med" w="med" type="triangle"/>
            <a:tailEnd len="med" w="med" type="triangle"/>
          </a:ln>
        </p:spPr>
      </p:cxnSp>
      <p:sp>
        <p:nvSpPr>
          <p:cNvPr id="802" name="Google Shape;802;p66"/>
          <p:cNvSpPr txBox="1"/>
          <p:nvPr/>
        </p:nvSpPr>
        <p:spPr>
          <a:xfrm rot="-5400000">
            <a:off x="-302733" y="3772926"/>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60 mm</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800"/>
                                        </p:tgtEl>
                                        <p:attrNameLst>
                                          <p:attrName>ppt_y</p:attrName>
                                        </p:attrNameLst>
                                      </p:cBhvr>
                                      <p:tavLst>
                                        <p:tav fmla="" tm="0">
                                          <p:val>
                                            <p:strVal val="#ppt_y"/>
                                          </p:val>
                                        </p:tav>
                                        <p:tav fmla="" tm="100000">
                                          <p:val>
                                            <p:strVal val="#ppt_y+1"/>
                                          </p:val>
                                        </p:tav>
                                      </p:tavLst>
                                    </p:anim>
                                    <p:set>
                                      <p:cBhvr>
                                        <p:cTn dur="1" fill="hold">
                                          <p:stCondLst>
                                            <p:cond delay="500"/>
                                          </p:stCondLst>
                                        </p:cTn>
                                        <p:tgtEl>
                                          <p:spTgt spid="80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99"/>
                                        </p:tgtEl>
                                        <p:attrNameLst>
                                          <p:attrName>ppt_y</p:attrName>
                                        </p:attrNameLst>
                                      </p:cBhvr>
                                      <p:tavLst>
                                        <p:tav fmla="" tm="0">
                                          <p:val>
                                            <p:strVal val="#ppt_y"/>
                                          </p:val>
                                        </p:tav>
                                        <p:tav fmla="" tm="100000">
                                          <p:val>
                                            <p:strVal val="#ppt_y+1"/>
                                          </p:val>
                                        </p:tav>
                                      </p:tavLst>
                                    </p:anim>
                                    <p:set>
                                      <p:cBhvr>
                                        <p:cTn dur="1" fill="hold">
                                          <p:stCondLst>
                                            <p:cond delay="500"/>
                                          </p:stCondLst>
                                        </p:cTn>
                                        <p:tgtEl>
                                          <p:spTgt spid="799"/>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802"/>
                                        </p:tgtEl>
                                        <p:attrNameLst>
                                          <p:attrName>ppt_y</p:attrName>
                                        </p:attrNameLst>
                                      </p:cBhvr>
                                      <p:tavLst>
                                        <p:tav fmla="" tm="0">
                                          <p:val>
                                            <p:strVal val="#ppt_y"/>
                                          </p:val>
                                        </p:tav>
                                        <p:tav fmla="" tm="100000">
                                          <p:val>
                                            <p:strVal val="#ppt_y+1"/>
                                          </p:val>
                                        </p:tav>
                                      </p:tavLst>
                                    </p:anim>
                                    <p:set>
                                      <p:cBhvr>
                                        <p:cTn dur="1" fill="hold">
                                          <p:stCondLst>
                                            <p:cond delay="500"/>
                                          </p:stCondLst>
                                        </p:cTn>
                                        <p:tgtEl>
                                          <p:spTgt spid="80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801"/>
                                        </p:tgtEl>
                                        <p:attrNameLst>
                                          <p:attrName>ppt_y</p:attrName>
                                        </p:attrNameLst>
                                      </p:cBhvr>
                                      <p:tavLst>
                                        <p:tav fmla="" tm="0">
                                          <p:val>
                                            <p:strVal val="#ppt_y"/>
                                          </p:val>
                                        </p:tav>
                                        <p:tav fmla="" tm="100000">
                                          <p:val>
                                            <p:strVal val="#ppt_y+1"/>
                                          </p:val>
                                        </p:tav>
                                      </p:tavLst>
                                    </p:anim>
                                    <p:set>
                                      <p:cBhvr>
                                        <p:cTn dur="1" fill="hold">
                                          <p:stCondLst>
                                            <p:cond delay="500"/>
                                          </p:stCondLst>
                                        </p:cTn>
                                        <p:tgtEl>
                                          <p:spTgt spid="8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5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500"/>
                                        <p:tgtEl>
                                          <p:spTgt spid="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500"/>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descr="F:\Mine Work\NIT_Goa_logo.png" id="807" name="Google Shape;807;p67"/>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808" name="Google Shape;808;p67"/>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809" name="Google Shape;809;p67"/>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67"/>
          <p:cNvSpPr/>
          <p:nvPr/>
        </p:nvSpPr>
        <p:spPr>
          <a:xfrm>
            <a:off x="1600200" y="169219"/>
            <a:ext cx="63660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Unit 1:Introduction to Engg. Tools</a:t>
            </a:r>
            <a:endParaRPr b="1" sz="2400">
              <a:solidFill>
                <a:srgbClr val="000099"/>
              </a:solidFill>
              <a:latin typeface="Tahoma"/>
              <a:ea typeface="Tahoma"/>
              <a:cs typeface="Tahoma"/>
              <a:sym typeface="Tahoma"/>
            </a:endParaRPr>
          </a:p>
        </p:txBody>
      </p:sp>
      <p:sp>
        <p:nvSpPr>
          <p:cNvPr id="811" name="Google Shape;811;p67"/>
          <p:cNvSpPr/>
          <p:nvPr/>
        </p:nvSpPr>
        <p:spPr>
          <a:xfrm>
            <a:off x="740487" y="2057400"/>
            <a:ext cx="7518360" cy="3962400"/>
          </a:xfrm>
          <a:prstGeom prst="rect">
            <a:avLst/>
          </a:prstGeom>
          <a:noFill/>
          <a:ln cap="flat" cmpd="sng" w="222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12" name="Google Shape;812;p67"/>
          <p:cNvCxnSpPr/>
          <p:nvPr/>
        </p:nvCxnSpPr>
        <p:spPr>
          <a:xfrm>
            <a:off x="740487" y="4572000"/>
            <a:ext cx="4042716" cy="0"/>
          </a:xfrm>
          <a:prstGeom prst="straightConnector1">
            <a:avLst/>
          </a:prstGeom>
          <a:noFill/>
          <a:ln cap="flat" cmpd="sng" w="25400">
            <a:solidFill>
              <a:schemeClr val="dk1"/>
            </a:solidFill>
            <a:prstDash val="solid"/>
            <a:round/>
            <a:headEnd len="sm" w="sm" type="none"/>
            <a:tailEnd len="sm" w="sm" type="none"/>
          </a:ln>
        </p:spPr>
      </p:cxnSp>
      <p:cxnSp>
        <p:nvCxnSpPr>
          <p:cNvPr id="813" name="Google Shape;813;p67"/>
          <p:cNvCxnSpPr/>
          <p:nvPr/>
        </p:nvCxnSpPr>
        <p:spPr>
          <a:xfrm rot="10800000">
            <a:off x="4783203" y="2057400"/>
            <a:ext cx="1" cy="2514600"/>
          </a:xfrm>
          <a:prstGeom prst="straightConnector1">
            <a:avLst/>
          </a:prstGeom>
          <a:noFill/>
          <a:ln cap="flat" cmpd="sng" w="25400">
            <a:solidFill>
              <a:schemeClr val="dk1"/>
            </a:solidFill>
            <a:prstDash val="solid"/>
            <a:round/>
            <a:headEnd len="sm" w="sm" type="none"/>
            <a:tailEnd len="sm" w="sm" type="none"/>
          </a:ln>
        </p:spPr>
      </p:cxnSp>
      <p:sp>
        <p:nvSpPr>
          <p:cNvPr id="814" name="Google Shape;814;p67"/>
          <p:cNvSpPr txBox="1"/>
          <p:nvPr/>
        </p:nvSpPr>
        <p:spPr>
          <a:xfrm>
            <a:off x="2334047" y="1400727"/>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70  mm</a:t>
            </a:r>
            <a:endParaRPr b="1" sz="1800">
              <a:solidFill>
                <a:schemeClr val="dk1"/>
              </a:solidFill>
              <a:latin typeface="Calibri"/>
              <a:ea typeface="Calibri"/>
              <a:cs typeface="Calibri"/>
              <a:sym typeface="Calibri"/>
            </a:endParaRPr>
          </a:p>
        </p:txBody>
      </p:sp>
      <p:cxnSp>
        <p:nvCxnSpPr>
          <p:cNvPr id="815" name="Google Shape;815;p67"/>
          <p:cNvCxnSpPr/>
          <p:nvPr/>
        </p:nvCxnSpPr>
        <p:spPr>
          <a:xfrm rot="10800000">
            <a:off x="733847" y="1789109"/>
            <a:ext cx="4049356" cy="0"/>
          </a:xfrm>
          <a:prstGeom prst="straightConnector1">
            <a:avLst/>
          </a:prstGeom>
          <a:noFill/>
          <a:ln cap="flat" cmpd="sng" w="25400">
            <a:solidFill>
              <a:srgbClr val="4A7DBA"/>
            </a:solidFill>
            <a:prstDash val="solid"/>
            <a:round/>
            <a:headEnd len="med" w="med" type="triangle"/>
            <a:tailEnd len="med" w="med" type="triangle"/>
          </a:ln>
        </p:spPr>
      </p:cxnSp>
      <p:cxnSp>
        <p:nvCxnSpPr>
          <p:cNvPr id="816" name="Google Shape;816;p67"/>
          <p:cNvCxnSpPr/>
          <p:nvPr/>
        </p:nvCxnSpPr>
        <p:spPr>
          <a:xfrm rot="10800000">
            <a:off x="505247" y="2055809"/>
            <a:ext cx="0" cy="2438400"/>
          </a:xfrm>
          <a:prstGeom prst="straightConnector1">
            <a:avLst/>
          </a:prstGeom>
          <a:noFill/>
          <a:ln cap="flat" cmpd="sng" w="25400">
            <a:solidFill>
              <a:srgbClr val="4A7DBA"/>
            </a:solidFill>
            <a:prstDash val="solid"/>
            <a:round/>
            <a:headEnd len="med" w="med" type="triangle"/>
            <a:tailEnd len="med" w="med" type="triangle"/>
          </a:ln>
        </p:spPr>
      </p:cxnSp>
      <p:sp>
        <p:nvSpPr>
          <p:cNvPr id="817" name="Google Shape;817;p67"/>
          <p:cNvSpPr txBox="1"/>
          <p:nvPr/>
        </p:nvSpPr>
        <p:spPr>
          <a:xfrm rot="-5400000">
            <a:off x="-102772" y="3033711"/>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40 mm</a:t>
            </a:r>
            <a:endParaRPr b="1" sz="1800">
              <a:solidFill>
                <a:schemeClr val="dk1"/>
              </a:solidFill>
              <a:latin typeface="Calibri"/>
              <a:ea typeface="Calibri"/>
              <a:cs typeface="Calibri"/>
              <a:sym typeface="Calibri"/>
            </a:endParaRPr>
          </a:p>
        </p:txBody>
      </p:sp>
      <p:grpSp>
        <p:nvGrpSpPr>
          <p:cNvPr id="818" name="Google Shape;818;p67"/>
          <p:cNvGrpSpPr/>
          <p:nvPr/>
        </p:nvGrpSpPr>
        <p:grpSpPr>
          <a:xfrm>
            <a:off x="86855" y="4572000"/>
            <a:ext cx="443790" cy="1585922"/>
            <a:chOff x="86855" y="4572000"/>
            <a:chExt cx="443790" cy="1585922"/>
          </a:xfrm>
        </p:grpSpPr>
        <p:cxnSp>
          <p:nvCxnSpPr>
            <p:cNvPr id="819" name="Google Shape;819;p67"/>
            <p:cNvCxnSpPr/>
            <p:nvPr/>
          </p:nvCxnSpPr>
          <p:spPr>
            <a:xfrm rot="10800000">
              <a:off x="530646" y="4572000"/>
              <a:ext cx="0" cy="1585922"/>
            </a:xfrm>
            <a:prstGeom prst="straightConnector1">
              <a:avLst/>
            </a:prstGeom>
            <a:noFill/>
            <a:ln cap="flat" cmpd="sng" w="25400">
              <a:solidFill>
                <a:srgbClr val="4A7DBA"/>
              </a:solidFill>
              <a:prstDash val="solid"/>
              <a:round/>
              <a:headEnd len="med" w="med" type="triangle"/>
              <a:tailEnd len="med" w="med" type="triangle"/>
            </a:ln>
          </p:spPr>
        </p:cxnSp>
        <p:sp>
          <p:nvSpPr>
            <p:cNvPr id="820" name="Google Shape;820;p67"/>
            <p:cNvSpPr txBox="1"/>
            <p:nvPr/>
          </p:nvSpPr>
          <p:spPr>
            <a:xfrm rot="-5400000">
              <a:off x="-151832" y="5180294"/>
              <a:ext cx="8467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20 mm</a:t>
              </a:r>
              <a:endParaRPr b="1" sz="1800">
                <a:solidFill>
                  <a:schemeClr val="dk1"/>
                </a:solidFill>
                <a:latin typeface="Calibri"/>
                <a:ea typeface="Calibri"/>
                <a:cs typeface="Calibri"/>
                <a:sym typeface="Calibri"/>
              </a:endParaRPr>
            </a:p>
          </p:txBody>
        </p:sp>
      </p:grpSp>
      <p:grpSp>
        <p:nvGrpSpPr>
          <p:cNvPr id="821" name="Google Shape;821;p67"/>
          <p:cNvGrpSpPr/>
          <p:nvPr/>
        </p:nvGrpSpPr>
        <p:grpSpPr>
          <a:xfrm>
            <a:off x="733847" y="4572001"/>
            <a:ext cx="1780754" cy="1933624"/>
            <a:chOff x="733847" y="4572001"/>
            <a:chExt cx="1780754" cy="1933624"/>
          </a:xfrm>
        </p:grpSpPr>
        <p:cxnSp>
          <p:nvCxnSpPr>
            <p:cNvPr id="822" name="Google Shape;822;p67"/>
            <p:cNvCxnSpPr/>
            <p:nvPr/>
          </p:nvCxnSpPr>
          <p:spPr>
            <a:xfrm flipH="1" rot="10800000">
              <a:off x="2514599" y="4572001"/>
              <a:ext cx="2" cy="1447799"/>
            </a:xfrm>
            <a:prstGeom prst="straightConnector1">
              <a:avLst/>
            </a:prstGeom>
            <a:noFill/>
            <a:ln cap="flat" cmpd="sng" w="25400">
              <a:solidFill>
                <a:schemeClr val="dk1"/>
              </a:solidFill>
              <a:prstDash val="solid"/>
              <a:round/>
              <a:headEnd len="sm" w="sm" type="none"/>
              <a:tailEnd len="sm" w="sm" type="none"/>
            </a:ln>
          </p:spPr>
        </p:cxnSp>
        <p:sp>
          <p:nvSpPr>
            <p:cNvPr id="823" name="Google Shape;823;p67"/>
            <p:cNvSpPr txBox="1"/>
            <p:nvPr/>
          </p:nvSpPr>
          <p:spPr>
            <a:xfrm>
              <a:off x="1232005" y="6136293"/>
              <a:ext cx="1074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25  mm</a:t>
              </a:r>
              <a:endParaRPr b="1" sz="1800">
                <a:solidFill>
                  <a:schemeClr val="dk1"/>
                </a:solidFill>
                <a:latin typeface="Calibri"/>
                <a:ea typeface="Calibri"/>
                <a:cs typeface="Calibri"/>
                <a:sym typeface="Calibri"/>
              </a:endParaRPr>
            </a:p>
          </p:txBody>
        </p:sp>
        <p:cxnSp>
          <p:nvCxnSpPr>
            <p:cNvPr id="824" name="Google Shape;824;p67"/>
            <p:cNvCxnSpPr/>
            <p:nvPr/>
          </p:nvCxnSpPr>
          <p:spPr>
            <a:xfrm rot="10800000">
              <a:off x="733847" y="6457558"/>
              <a:ext cx="1780752" cy="0"/>
            </a:xfrm>
            <a:prstGeom prst="straightConnector1">
              <a:avLst/>
            </a:prstGeom>
            <a:noFill/>
            <a:ln cap="flat" cmpd="sng" w="25400">
              <a:solidFill>
                <a:srgbClr val="4A7DBA"/>
              </a:solidFill>
              <a:prstDash val="solid"/>
              <a:round/>
              <a:headEnd len="med" w="med" type="triangle"/>
              <a:tailEnd len="med" w="med" type="triangle"/>
            </a:ln>
          </p:spPr>
        </p:cxnSp>
      </p:grpSp>
      <p:cxnSp>
        <p:nvCxnSpPr>
          <p:cNvPr id="825" name="Google Shape;825;p67"/>
          <p:cNvCxnSpPr/>
          <p:nvPr/>
        </p:nvCxnSpPr>
        <p:spPr>
          <a:xfrm rot="10800000">
            <a:off x="740487" y="5293520"/>
            <a:ext cx="1783080" cy="0"/>
          </a:xfrm>
          <a:prstGeom prst="straightConnector1">
            <a:avLst/>
          </a:prstGeom>
          <a:noFill/>
          <a:ln cap="flat" cmpd="sng" w="25400">
            <a:solidFill>
              <a:schemeClr val="dk1"/>
            </a:solidFill>
            <a:prstDash val="solid"/>
            <a:round/>
            <a:headEnd len="sm" w="sm" type="none"/>
            <a:tailEnd len="sm" w="sm" type="none"/>
          </a:ln>
        </p:spPr>
      </p:cxnSp>
      <p:cxnSp>
        <p:nvCxnSpPr>
          <p:cNvPr id="826" name="Google Shape;826;p67"/>
          <p:cNvCxnSpPr/>
          <p:nvPr/>
        </p:nvCxnSpPr>
        <p:spPr>
          <a:xfrm rot="10800000">
            <a:off x="4792167" y="3505200"/>
            <a:ext cx="1" cy="2514600"/>
          </a:xfrm>
          <a:prstGeom prst="straightConnector1">
            <a:avLst/>
          </a:prstGeom>
          <a:noFill/>
          <a:ln cap="flat" cmpd="sng" w="25400">
            <a:solidFill>
              <a:schemeClr val="dk1"/>
            </a:solidFill>
            <a:prstDash val="solid"/>
            <a:round/>
            <a:headEnd len="sm" w="sm" type="none"/>
            <a:tailEnd len="sm" w="sm" type="none"/>
          </a:ln>
        </p:spPr>
      </p:cxnSp>
      <p:cxnSp>
        <p:nvCxnSpPr>
          <p:cNvPr id="827" name="Google Shape;827;p67"/>
          <p:cNvCxnSpPr/>
          <p:nvPr/>
        </p:nvCxnSpPr>
        <p:spPr>
          <a:xfrm rot="10800000">
            <a:off x="4792167" y="2723583"/>
            <a:ext cx="3466680" cy="0"/>
          </a:xfrm>
          <a:prstGeom prst="straightConnector1">
            <a:avLst/>
          </a:prstGeom>
          <a:noFill/>
          <a:ln cap="flat" cmpd="sng" w="25400">
            <a:solidFill>
              <a:schemeClr val="dk1"/>
            </a:solidFill>
            <a:prstDash val="solid"/>
            <a:round/>
            <a:headEnd len="sm" w="sm" type="none"/>
            <a:tailEnd len="sm" w="sm" type="none"/>
          </a:ln>
        </p:spPr>
      </p:cxnSp>
      <p:cxnSp>
        <p:nvCxnSpPr>
          <p:cNvPr id="828" name="Google Shape;828;p67"/>
          <p:cNvCxnSpPr/>
          <p:nvPr/>
        </p:nvCxnSpPr>
        <p:spPr>
          <a:xfrm rot="10800000">
            <a:off x="4783203" y="3357564"/>
            <a:ext cx="3466680" cy="0"/>
          </a:xfrm>
          <a:prstGeom prst="straightConnector1">
            <a:avLst/>
          </a:prstGeom>
          <a:noFill/>
          <a:ln cap="flat" cmpd="sng" w="25400">
            <a:solidFill>
              <a:schemeClr val="dk1"/>
            </a:solidFill>
            <a:prstDash val="solid"/>
            <a:round/>
            <a:headEnd len="sm" w="sm" type="none"/>
            <a:tailEnd len="sm" w="sm" type="none"/>
          </a:ln>
        </p:spPr>
      </p:cxnSp>
      <p:cxnSp>
        <p:nvCxnSpPr>
          <p:cNvPr id="829" name="Google Shape;829;p67"/>
          <p:cNvCxnSpPr/>
          <p:nvPr/>
        </p:nvCxnSpPr>
        <p:spPr>
          <a:xfrm rot="10800000">
            <a:off x="4792167" y="4000499"/>
            <a:ext cx="3466680" cy="0"/>
          </a:xfrm>
          <a:prstGeom prst="straightConnector1">
            <a:avLst/>
          </a:prstGeom>
          <a:noFill/>
          <a:ln cap="flat" cmpd="sng" w="25400">
            <a:solidFill>
              <a:schemeClr val="dk1"/>
            </a:solidFill>
            <a:prstDash val="solid"/>
            <a:round/>
            <a:headEnd len="sm" w="sm" type="none"/>
            <a:tailEnd len="sm" w="sm" type="none"/>
          </a:ln>
        </p:spPr>
      </p:cxnSp>
      <p:cxnSp>
        <p:nvCxnSpPr>
          <p:cNvPr id="830" name="Google Shape;830;p67"/>
          <p:cNvCxnSpPr/>
          <p:nvPr/>
        </p:nvCxnSpPr>
        <p:spPr>
          <a:xfrm rot="10800000">
            <a:off x="4792167" y="4705350"/>
            <a:ext cx="3466680" cy="0"/>
          </a:xfrm>
          <a:prstGeom prst="straightConnector1">
            <a:avLst/>
          </a:prstGeom>
          <a:noFill/>
          <a:ln cap="flat" cmpd="sng" w="25400">
            <a:solidFill>
              <a:schemeClr val="dk1"/>
            </a:solidFill>
            <a:prstDash val="solid"/>
            <a:round/>
            <a:headEnd len="sm" w="sm" type="none"/>
            <a:tailEnd len="sm" w="sm" type="none"/>
          </a:ln>
        </p:spPr>
      </p:cxnSp>
      <p:cxnSp>
        <p:nvCxnSpPr>
          <p:cNvPr id="831" name="Google Shape;831;p67"/>
          <p:cNvCxnSpPr/>
          <p:nvPr/>
        </p:nvCxnSpPr>
        <p:spPr>
          <a:xfrm flipH="1" rot="10800000">
            <a:off x="6781800" y="5300624"/>
            <a:ext cx="3065" cy="731520"/>
          </a:xfrm>
          <a:prstGeom prst="straightConnector1">
            <a:avLst/>
          </a:prstGeom>
          <a:noFill/>
          <a:ln cap="flat" cmpd="sng" w="25400">
            <a:solidFill>
              <a:schemeClr val="dk1"/>
            </a:solidFill>
            <a:prstDash val="solid"/>
            <a:round/>
            <a:headEnd len="sm" w="sm" type="none"/>
            <a:tailEnd len="sm" w="sm" type="none"/>
          </a:ln>
        </p:spPr>
      </p:cxnSp>
      <p:cxnSp>
        <p:nvCxnSpPr>
          <p:cNvPr id="832" name="Google Shape;832;p67"/>
          <p:cNvCxnSpPr/>
          <p:nvPr/>
        </p:nvCxnSpPr>
        <p:spPr>
          <a:xfrm rot="10800000">
            <a:off x="4769725" y="5316893"/>
            <a:ext cx="3466680" cy="0"/>
          </a:xfrm>
          <a:prstGeom prst="straightConnector1">
            <a:avLst/>
          </a:prstGeom>
          <a:noFill/>
          <a:ln cap="flat" cmpd="sng" w="25400">
            <a:solidFill>
              <a:schemeClr val="dk1"/>
            </a:solidFill>
            <a:prstDash val="solid"/>
            <a:round/>
            <a:headEnd len="sm" w="sm" type="none"/>
            <a:tailEnd len="sm" w="sm" type="none"/>
          </a:ln>
        </p:spPr>
      </p:cxnSp>
      <p:sp>
        <p:nvSpPr>
          <p:cNvPr id="833" name="Google Shape;833;p67"/>
          <p:cNvSpPr txBox="1"/>
          <p:nvPr/>
        </p:nvSpPr>
        <p:spPr>
          <a:xfrm>
            <a:off x="1027108" y="3079643"/>
            <a:ext cx="29749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Institute Name</a:t>
            </a:r>
            <a:endParaRPr sz="3600">
              <a:solidFill>
                <a:schemeClr val="dk1"/>
              </a:solidFill>
              <a:latin typeface="Calibri"/>
              <a:ea typeface="Calibri"/>
              <a:cs typeface="Calibri"/>
              <a:sym typeface="Calibri"/>
            </a:endParaRPr>
          </a:p>
        </p:txBody>
      </p:sp>
      <p:sp>
        <p:nvSpPr>
          <p:cNvPr id="834" name="Google Shape;834;p67"/>
          <p:cNvSpPr txBox="1"/>
          <p:nvPr/>
        </p:nvSpPr>
        <p:spPr>
          <a:xfrm>
            <a:off x="1038324" y="4588942"/>
            <a:ext cx="11442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Scale</a:t>
            </a:r>
            <a:endParaRPr sz="3600">
              <a:solidFill>
                <a:schemeClr val="dk1"/>
              </a:solidFill>
              <a:latin typeface="Calibri"/>
              <a:ea typeface="Calibri"/>
              <a:cs typeface="Calibri"/>
              <a:sym typeface="Calibri"/>
            </a:endParaRPr>
          </a:p>
        </p:txBody>
      </p:sp>
      <p:sp>
        <p:nvSpPr>
          <p:cNvPr id="835" name="Google Shape;835;p67"/>
          <p:cNvSpPr txBox="1"/>
          <p:nvPr/>
        </p:nvSpPr>
        <p:spPr>
          <a:xfrm>
            <a:off x="807035" y="5380698"/>
            <a:ext cx="16499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Projections</a:t>
            </a:r>
            <a:endParaRPr sz="2400">
              <a:solidFill>
                <a:schemeClr val="dk1"/>
              </a:solidFill>
              <a:latin typeface="Calibri"/>
              <a:ea typeface="Calibri"/>
              <a:cs typeface="Calibri"/>
              <a:sym typeface="Calibri"/>
            </a:endParaRPr>
          </a:p>
        </p:txBody>
      </p:sp>
      <p:sp>
        <p:nvSpPr>
          <p:cNvPr id="836" name="Google Shape;836;p67"/>
          <p:cNvSpPr txBox="1"/>
          <p:nvPr/>
        </p:nvSpPr>
        <p:spPr>
          <a:xfrm>
            <a:off x="2733966" y="4949222"/>
            <a:ext cx="1779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Title of work</a:t>
            </a:r>
            <a:endParaRPr sz="2400">
              <a:solidFill>
                <a:schemeClr val="dk1"/>
              </a:solidFill>
              <a:latin typeface="Calibri"/>
              <a:ea typeface="Calibri"/>
              <a:cs typeface="Calibri"/>
              <a:sym typeface="Calibri"/>
            </a:endParaRPr>
          </a:p>
        </p:txBody>
      </p:sp>
      <p:sp>
        <p:nvSpPr>
          <p:cNvPr id="837" name="Google Shape;837;p67"/>
          <p:cNvSpPr txBox="1"/>
          <p:nvPr/>
        </p:nvSpPr>
        <p:spPr>
          <a:xfrm>
            <a:off x="5274163" y="2159659"/>
            <a:ext cx="1779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Your Name</a:t>
            </a:r>
            <a:endParaRPr sz="2400">
              <a:solidFill>
                <a:schemeClr val="dk1"/>
              </a:solidFill>
              <a:latin typeface="Calibri"/>
              <a:ea typeface="Calibri"/>
              <a:cs typeface="Calibri"/>
              <a:sym typeface="Calibri"/>
            </a:endParaRPr>
          </a:p>
        </p:txBody>
      </p:sp>
      <p:sp>
        <p:nvSpPr>
          <p:cNvPr id="838" name="Google Shape;838;p67"/>
          <p:cNvSpPr txBox="1"/>
          <p:nvPr/>
        </p:nvSpPr>
        <p:spPr>
          <a:xfrm>
            <a:off x="5381075" y="2831185"/>
            <a:ext cx="1779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Roll Number</a:t>
            </a:r>
            <a:endParaRPr sz="2400">
              <a:solidFill>
                <a:schemeClr val="dk1"/>
              </a:solidFill>
              <a:latin typeface="Calibri"/>
              <a:ea typeface="Calibri"/>
              <a:cs typeface="Calibri"/>
              <a:sym typeface="Calibri"/>
            </a:endParaRPr>
          </a:p>
        </p:txBody>
      </p:sp>
      <p:sp>
        <p:nvSpPr>
          <p:cNvPr id="839" name="Google Shape;839;p67"/>
          <p:cNvSpPr txBox="1"/>
          <p:nvPr/>
        </p:nvSpPr>
        <p:spPr>
          <a:xfrm>
            <a:off x="5390039" y="3445276"/>
            <a:ext cx="1779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Branch</a:t>
            </a:r>
            <a:endParaRPr sz="2400">
              <a:solidFill>
                <a:schemeClr val="dk1"/>
              </a:solidFill>
              <a:latin typeface="Calibri"/>
              <a:ea typeface="Calibri"/>
              <a:cs typeface="Calibri"/>
              <a:sym typeface="Calibri"/>
            </a:endParaRPr>
          </a:p>
        </p:txBody>
      </p:sp>
      <p:sp>
        <p:nvSpPr>
          <p:cNvPr id="840" name="Google Shape;840;p67"/>
          <p:cNvSpPr txBox="1"/>
          <p:nvPr/>
        </p:nvSpPr>
        <p:spPr>
          <a:xfrm>
            <a:off x="5390039" y="4102500"/>
            <a:ext cx="1779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Date</a:t>
            </a:r>
            <a:endParaRPr sz="2400">
              <a:solidFill>
                <a:schemeClr val="dk1"/>
              </a:solidFill>
              <a:latin typeface="Calibri"/>
              <a:ea typeface="Calibri"/>
              <a:cs typeface="Calibri"/>
              <a:sym typeface="Calibri"/>
            </a:endParaRPr>
          </a:p>
        </p:txBody>
      </p:sp>
      <p:sp>
        <p:nvSpPr>
          <p:cNvPr id="841" name="Google Shape;841;p67"/>
          <p:cNvSpPr txBox="1"/>
          <p:nvPr/>
        </p:nvSpPr>
        <p:spPr>
          <a:xfrm>
            <a:off x="5130899" y="4790513"/>
            <a:ext cx="28463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Submission Date</a:t>
            </a:r>
            <a:endParaRPr sz="2400">
              <a:solidFill>
                <a:schemeClr val="dk1"/>
              </a:solidFill>
              <a:latin typeface="Calibri"/>
              <a:ea typeface="Calibri"/>
              <a:cs typeface="Calibri"/>
              <a:sym typeface="Calibri"/>
            </a:endParaRPr>
          </a:p>
        </p:txBody>
      </p:sp>
      <p:sp>
        <p:nvSpPr>
          <p:cNvPr id="842" name="Google Shape;842;p67"/>
          <p:cNvSpPr txBox="1"/>
          <p:nvPr/>
        </p:nvSpPr>
        <p:spPr>
          <a:xfrm>
            <a:off x="4856472" y="5391781"/>
            <a:ext cx="23038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Sheet Number</a:t>
            </a:r>
            <a:endParaRPr sz="2400">
              <a:solidFill>
                <a:schemeClr val="dk1"/>
              </a:solidFill>
              <a:latin typeface="Calibri"/>
              <a:ea typeface="Calibri"/>
              <a:cs typeface="Calibri"/>
              <a:sym typeface="Calibri"/>
            </a:endParaRPr>
          </a:p>
        </p:txBody>
      </p:sp>
      <p:sp>
        <p:nvSpPr>
          <p:cNvPr id="843" name="Google Shape;843;p67"/>
          <p:cNvSpPr txBox="1"/>
          <p:nvPr/>
        </p:nvSpPr>
        <p:spPr>
          <a:xfrm>
            <a:off x="6748484" y="5334767"/>
            <a:ext cx="143406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My Sign/Remarks</a:t>
            </a:r>
            <a:endParaRPr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5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descr="F:\Mine Work\NIT_Goa_logo.png" id="848" name="Google Shape;848;p6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849" name="Google Shape;849;p6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850" name="Google Shape;850;p6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1" name="Google Shape;851;p68"/>
          <p:cNvPicPr preferRelativeResize="0"/>
          <p:nvPr/>
        </p:nvPicPr>
        <p:blipFill rotWithShape="1">
          <a:blip r:embed="rId5">
            <a:alphaModFix/>
          </a:blip>
          <a:srcRect b="32291" l="17789" r="40629" t="17708"/>
          <a:stretch/>
        </p:blipFill>
        <p:spPr>
          <a:xfrm>
            <a:off x="381000" y="1057230"/>
            <a:ext cx="8340727" cy="5638800"/>
          </a:xfrm>
          <a:prstGeom prst="rect">
            <a:avLst/>
          </a:prstGeom>
          <a:noFill/>
          <a:ln>
            <a:noFill/>
          </a:ln>
        </p:spPr>
      </p:pic>
      <p:sp>
        <p:nvSpPr>
          <p:cNvPr id="852" name="Google Shape;852;p68"/>
          <p:cNvSpPr/>
          <p:nvPr/>
        </p:nvSpPr>
        <p:spPr>
          <a:xfrm>
            <a:off x="2667000" y="162362"/>
            <a:ext cx="4114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Lines: Important Figure 1</a:t>
            </a:r>
            <a:endParaRPr b="1" sz="2400">
              <a:solidFill>
                <a:srgbClr val="000099"/>
              </a:solidFill>
              <a:latin typeface="Tahoma"/>
              <a:ea typeface="Tahoma"/>
              <a:cs typeface="Tahoma"/>
              <a:sym typeface="Tahom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descr="F:\Mine Work\NIT_Goa_logo.png" id="857" name="Google Shape;857;p6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858" name="Google Shape;858;p6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859" name="Google Shape;859;p6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69"/>
          <p:cNvSpPr/>
          <p:nvPr/>
        </p:nvSpPr>
        <p:spPr>
          <a:xfrm>
            <a:off x="2667000" y="162362"/>
            <a:ext cx="4114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Lines: Important Figure 2</a:t>
            </a:r>
            <a:endParaRPr b="1" sz="2400">
              <a:solidFill>
                <a:srgbClr val="000099"/>
              </a:solidFill>
              <a:latin typeface="Tahoma"/>
              <a:ea typeface="Tahoma"/>
              <a:cs typeface="Tahoma"/>
              <a:sym typeface="Tahoma"/>
            </a:endParaRPr>
          </a:p>
        </p:txBody>
      </p:sp>
      <p:pic>
        <p:nvPicPr>
          <p:cNvPr id="861" name="Google Shape;861;p69"/>
          <p:cNvPicPr preferRelativeResize="0"/>
          <p:nvPr/>
        </p:nvPicPr>
        <p:blipFill rotWithShape="1">
          <a:blip r:embed="rId5">
            <a:alphaModFix/>
          </a:blip>
          <a:srcRect b="31250" l="21303" r="38872" t="29166"/>
          <a:stretch/>
        </p:blipFill>
        <p:spPr>
          <a:xfrm>
            <a:off x="269069" y="1382985"/>
            <a:ext cx="8706534" cy="486541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descr="F:\Mine Work\NIT_Goa_logo.png" id="866" name="Google Shape;866;p7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867" name="Google Shape;867;p7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868" name="Google Shape;868;p7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9" name="Google Shape;869;p70"/>
          <p:cNvPicPr preferRelativeResize="0"/>
          <p:nvPr/>
        </p:nvPicPr>
        <p:blipFill rotWithShape="1">
          <a:blip r:embed="rId5">
            <a:alphaModFix/>
          </a:blip>
          <a:srcRect b="17709" l="19546" r="37702" t="16666"/>
          <a:stretch/>
        </p:blipFill>
        <p:spPr>
          <a:xfrm>
            <a:off x="990600" y="936363"/>
            <a:ext cx="6821609" cy="5887141"/>
          </a:xfrm>
          <a:prstGeom prst="rect">
            <a:avLst/>
          </a:prstGeom>
          <a:noFill/>
          <a:ln>
            <a:noFill/>
          </a:ln>
        </p:spPr>
      </p:pic>
      <p:sp>
        <p:nvSpPr>
          <p:cNvPr id="870" name="Google Shape;870;p70"/>
          <p:cNvSpPr/>
          <p:nvPr/>
        </p:nvSpPr>
        <p:spPr>
          <a:xfrm>
            <a:off x="2667000" y="162362"/>
            <a:ext cx="4114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Lines: Important Figure 3</a:t>
            </a:r>
            <a:endParaRPr b="1" sz="2400">
              <a:solidFill>
                <a:srgbClr val="000099"/>
              </a:solidFill>
              <a:latin typeface="Tahoma"/>
              <a:ea typeface="Tahoma"/>
              <a:cs typeface="Tahoma"/>
              <a:sym typeface="Tahom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descr="F:\Mine Work\NIT_Goa_logo.png" id="875" name="Google Shape;875;p7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876" name="Google Shape;876;p7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877" name="Google Shape;877;p7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71"/>
          <p:cNvSpPr/>
          <p:nvPr/>
        </p:nvSpPr>
        <p:spPr>
          <a:xfrm>
            <a:off x="1600200" y="169219"/>
            <a:ext cx="63660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Unit 1:Introduction to Engg. Tools</a:t>
            </a:r>
            <a:endParaRPr b="1" sz="2400">
              <a:solidFill>
                <a:srgbClr val="000099"/>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F:\Mine Work\NIT_Goa_logo.png" id="135" name="Google Shape;135;p18"/>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36" name="Google Shape;136;p18"/>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37" name="Google Shape;137;p18"/>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18"/>
          <p:cNvSpPr/>
          <p:nvPr/>
        </p:nvSpPr>
        <p:spPr>
          <a:xfrm>
            <a:off x="2556164" y="140367"/>
            <a:ext cx="4648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Introduction to Engg. Tools</a:t>
            </a:r>
            <a:endParaRPr b="1" sz="2400">
              <a:solidFill>
                <a:srgbClr val="000099"/>
              </a:solidFill>
              <a:latin typeface="Tahoma"/>
              <a:ea typeface="Tahoma"/>
              <a:cs typeface="Tahoma"/>
              <a:sym typeface="Tahoma"/>
            </a:endParaRPr>
          </a:p>
        </p:txBody>
      </p:sp>
      <p:pic>
        <p:nvPicPr>
          <p:cNvPr descr="A2 Drawing Board | Nortek Group" id="139" name="Google Shape;139;p18"/>
          <p:cNvPicPr preferRelativeResize="0"/>
          <p:nvPr/>
        </p:nvPicPr>
        <p:blipFill rotWithShape="1">
          <a:blip r:embed="rId5">
            <a:alphaModFix/>
          </a:blip>
          <a:srcRect b="0" l="0" r="0" t="0"/>
          <a:stretch/>
        </p:blipFill>
        <p:spPr>
          <a:xfrm>
            <a:off x="1600200" y="1219200"/>
            <a:ext cx="5468159" cy="5468159"/>
          </a:xfrm>
          <a:prstGeom prst="rect">
            <a:avLst/>
          </a:prstGeom>
          <a:noFill/>
          <a:ln>
            <a:noFill/>
          </a:ln>
        </p:spPr>
      </p:pic>
      <p:pic>
        <p:nvPicPr>
          <p:cNvPr descr="Engineering Drawing Table,Drawing Room Table,Light Drawing Table - Buy  Engineering Drawing Table,Drawing Room Table,Light Drawing Table Product on  Alibaba.com" id="140" name="Google Shape;140;p18"/>
          <p:cNvPicPr preferRelativeResize="0"/>
          <p:nvPr/>
        </p:nvPicPr>
        <p:blipFill rotWithShape="1">
          <a:blip r:embed="rId6">
            <a:alphaModFix/>
          </a:blip>
          <a:srcRect b="0" l="0" r="0" t="0"/>
          <a:stretch/>
        </p:blipFill>
        <p:spPr>
          <a:xfrm>
            <a:off x="1600200" y="1219200"/>
            <a:ext cx="5638800" cy="563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F:\Mine Work\NIT_Goa_logo.png" id="145" name="Google Shape;145;p19"/>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46" name="Google Shape;146;p19"/>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47" name="Google Shape;147;p19"/>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9"/>
          <p:cNvSpPr/>
          <p:nvPr/>
        </p:nvSpPr>
        <p:spPr>
          <a:xfrm>
            <a:off x="3740361" y="169219"/>
            <a:ext cx="2362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Mini Drafter</a:t>
            </a:r>
            <a:endParaRPr b="1" sz="2400">
              <a:solidFill>
                <a:srgbClr val="000099"/>
              </a:solidFill>
              <a:latin typeface="Tahoma"/>
              <a:ea typeface="Tahoma"/>
              <a:cs typeface="Tahoma"/>
              <a:sym typeface="Tahoma"/>
            </a:endParaRPr>
          </a:p>
        </p:txBody>
      </p:sp>
      <p:pic>
        <p:nvPicPr>
          <p:cNvPr descr="Drawing Drafter Wholesale Trader from Nagpur" id="149" name="Google Shape;149;p19"/>
          <p:cNvPicPr preferRelativeResize="0"/>
          <p:nvPr/>
        </p:nvPicPr>
        <p:blipFill rotWithShape="1">
          <a:blip r:embed="rId5">
            <a:alphaModFix/>
          </a:blip>
          <a:srcRect b="22265" l="0" r="0" t="19164"/>
          <a:stretch/>
        </p:blipFill>
        <p:spPr>
          <a:xfrm>
            <a:off x="381000" y="1503781"/>
            <a:ext cx="8572500" cy="502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F:\Mine Work\NIT_Goa_logo.png" id="154" name="Google Shape;154;p20"/>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55" name="Google Shape;155;p20"/>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56" name="Google Shape;156;p20"/>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0"/>
          <p:cNvSpPr/>
          <p:nvPr/>
        </p:nvSpPr>
        <p:spPr>
          <a:xfrm>
            <a:off x="1600200" y="169219"/>
            <a:ext cx="63660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Unit 1:Introduction to Engg. Tools</a:t>
            </a:r>
            <a:endParaRPr b="1" sz="2400">
              <a:solidFill>
                <a:srgbClr val="000099"/>
              </a:solidFill>
              <a:latin typeface="Tahoma"/>
              <a:ea typeface="Tahoma"/>
              <a:cs typeface="Tahoma"/>
              <a:sym typeface="Tahoma"/>
            </a:endParaRPr>
          </a:p>
        </p:txBody>
      </p:sp>
      <p:pic>
        <p:nvPicPr>
          <p:cNvPr descr="Mini Drafter - Exporters in India" id="158" name="Google Shape;158;p20"/>
          <p:cNvPicPr preferRelativeResize="0"/>
          <p:nvPr/>
        </p:nvPicPr>
        <p:blipFill rotWithShape="1">
          <a:blip r:embed="rId5">
            <a:alphaModFix/>
          </a:blip>
          <a:srcRect b="0" l="0" r="0" t="0"/>
          <a:stretch/>
        </p:blipFill>
        <p:spPr>
          <a:xfrm>
            <a:off x="1094143" y="1362132"/>
            <a:ext cx="6955713" cy="52167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F:\Mine Work\NIT_Goa_logo.png" id="163" name="Google Shape;163;p21"/>
          <p:cNvPicPr preferRelativeResize="0"/>
          <p:nvPr/>
        </p:nvPicPr>
        <p:blipFill rotWithShape="1">
          <a:blip r:embed="rId3">
            <a:alphaModFix/>
          </a:blip>
          <a:srcRect b="0" l="0" r="0" t="0"/>
          <a:stretch/>
        </p:blipFill>
        <p:spPr>
          <a:xfrm>
            <a:off x="8413824" y="57306"/>
            <a:ext cx="682965" cy="687518"/>
          </a:xfrm>
          <a:prstGeom prst="rect">
            <a:avLst/>
          </a:prstGeom>
          <a:noFill/>
          <a:ln>
            <a:noFill/>
          </a:ln>
        </p:spPr>
      </p:pic>
      <p:pic>
        <p:nvPicPr>
          <p:cNvPr descr="C:\Users\Student\Desktop\hyder_conf\animation\registration_start.tif" id="164" name="Google Shape;164;p21"/>
          <p:cNvPicPr preferRelativeResize="0"/>
          <p:nvPr/>
        </p:nvPicPr>
        <p:blipFill rotWithShape="1">
          <a:blip r:embed="rId4">
            <a:alphaModFix/>
          </a:blip>
          <a:srcRect b="0" l="0" r="0" t="0"/>
          <a:stretch/>
        </p:blipFill>
        <p:spPr>
          <a:xfrm>
            <a:off x="13855" y="13716"/>
            <a:ext cx="726632" cy="772673"/>
          </a:xfrm>
          <a:prstGeom prst="rect">
            <a:avLst/>
          </a:prstGeom>
          <a:noFill/>
          <a:ln>
            <a:noFill/>
          </a:ln>
        </p:spPr>
      </p:pic>
      <p:sp>
        <p:nvSpPr>
          <p:cNvPr id="165" name="Google Shape;165;p21"/>
          <p:cNvSpPr/>
          <p:nvPr/>
        </p:nvSpPr>
        <p:spPr>
          <a:xfrm>
            <a:off x="0" y="772673"/>
            <a:ext cx="9144000" cy="12198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cap="flat" cmpd="sng" w="9525">
            <a:solidFill>
              <a:schemeClr val="dk1"/>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1"/>
          <p:cNvSpPr/>
          <p:nvPr/>
        </p:nvSpPr>
        <p:spPr>
          <a:xfrm>
            <a:off x="1600200" y="169219"/>
            <a:ext cx="63660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0099"/>
                </a:solidFill>
                <a:latin typeface="Tahoma"/>
                <a:ea typeface="Tahoma"/>
                <a:cs typeface="Tahoma"/>
                <a:sym typeface="Tahoma"/>
              </a:rPr>
              <a:t>Unit 1:Introduction to Engg. Tools</a:t>
            </a:r>
            <a:endParaRPr b="1" sz="2400">
              <a:solidFill>
                <a:srgbClr val="000099"/>
              </a:solidFill>
              <a:latin typeface="Tahoma"/>
              <a:ea typeface="Tahoma"/>
              <a:cs typeface="Tahoma"/>
              <a:sym typeface="Tahoma"/>
            </a:endParaRPr>
          </a:p>
        </p:txBody>
      </p:sp>
      <p:pic>
        <p:nvPicPr>
          <p:cNvPr descr="Drawing instruments : Mini drafter | ITI Engineering Drawing" id="167" name="Google Shape;167;p21"/>
          <p:cNvPicPr preferRelativeResize="0"/>
          <p:nvPr/>
        </p:nvPicPr>
        <p:blipFill rotWithShape="1">
          <a:blip r:embed="rId5">
            <a:alphaModFix/>
          </a:blip>
          <a:srcRect b="0" l="0" r="0" t="0"/>
          <a:stretch/>
        </p:blipFill>
        <p:spPr>
          <a:xfrm>
            <a:off x="1028700" y="894659"/>
            <a:ext cx="7086600" cy="5842831"/>
          </a:xfrm>
          <a:prstGeom prst="rect">
            <a:avLst/>
          </a:prstGeom>
          <a:noFill/>
          <a:ln>
            <a:noFill/>
          </a:ln>
        </p:spPr>
      </p:pic>
      <p:pic>
        <p:nvPicPr>
          <p:cNvPr id="168" name="Google Shape;168;p21"/>
          <p:cNvPicPr preferRelativeResize="0"/>
          <p:nvPr/>
        </p:nvPicPr>
        <p:blipFill rotWithShape="1">
          <a:blip r:embed="rId6">
            <a:alphaModFix/>
          </a:blip>
          <a:srcRect b="9374" l="16618" r="31845" t="22917"/>
          <a:stretch/>
        </p:blipFill>
        <p:spPr>
          <a:xfrm>
            <a:off x="377171" y="889325"/>
            <a:ext cx="7914170" cy="58456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